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8" r:id="rId2"/>
    <p:sldMasterId id="2147483710" r:id="rId3"/>
    <p:sldMasterId id="2147483758" r:id="rId4"/>
    <p:sldMasterId id="2147483770" r:id="rId5"/>
    <p:sldMasterId id="2147483722" r:id="rId6"/>
    <p:sldMasterId id="2147483734" r:id="rId7"/>
    <p:sldMasterId id="2147483746" r:id="rId8"/>
    <p:sldMasterId id="2147483782" r:id="rId9"/>
  </p:sldMasterIdLst>
  <p:notesMasterIdLst>
    <p:notesMasterId r:id="rId63"/>
  </p:notesMasterIdLst>
  <p:handoutMasterIdLst>
    <p:handoutMasterId r:id="rId64"/>
  </p:handoutMasterIdLst>
  <p:sldIdLst>
    <p:sldId id="291" r:id="rId10"/>
    <p:sldId id="350" r:id="rId11"/>
    <p:sldId id="294" r:id="rId12"/>
    <p:sldId id="295" r:id="rId13"/>
    <p:sldId id="296" r:id="rId14"/>
    <p:sldId id="297" r:id="rId15"/>
    <p:sldId id="298" r:id="rId16"/>
    <p:sldId id="300" r:id="rId17"/>
    <p:sldId id="302" r:id="rId18"/>
    <p:sldId id="301" r:id="rId19"/>
    <p:sldId id="303" r:id="rId20"/>
    <p:sldId id="351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6" r:id="rId33"/>
    <p:sldId id="317" r:id="rId34"/>
    <p:sldId id="320" r:id="rId35"/>
    <p:sldId id="318" r:id="rId36"/>
    <p:sldId id="321" r:id="rId37"/>
    <p:sldId id="322" r:id="rId38"/>
    <p:sldId id="325" r:id="rId39"/>
    <p:sldId id="326" r:id="rId40"/>
    <p:sldId id="327" r:id="rId41"/>
    <p:sldId id="331" r:id="rId42"/>
    <p:sldId id="329" r:id="rId43"/>
    <p:sldId id="330" r:id="rId44"/>
    <p:sldId id="332" r:id="rId45"/>
    <p:sldId id="333" r:id="rId46"/>
    <p:sldId id="334" r:id="rId47"/>
    <p:sldId id="335" r:id="rId48"/>
    <p:sldId id="336" r:id="rId49"/>
    <p:sldId id="338" r:id="rId50"/>
    <p:sldId id="340" r:id="rId51"/>
    <p:sldId id="339" r:id="rId52"/>
    <p:sldId id="341" r:id="rId53"/>
    <p:sldId id="343" r:id="rId54"/>
    <p:sldId id="344" r:id="rId55"/>
    <p:sldId id="345" r:id="rId56"/>
    <p:sldId id="346" r:id="rId57"/>
    <p:sldId id="347" r:id="rId58"/>
    <p:sldId id="348" r:id="rId59"/>
    <p:sldId id="349" r:id="rId60"/>
    <p:sldId id="324" r:id="rId61"/>
    <p:sldId id="292" r:id="rId62"/>
  </p:sldIdLst>
  <p:sldSz cx="9144000" cy="6858000" type="screen4x3"/>
  <p:notesSz cx="68580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C5C"/>
    <a:srgbClr val="6464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552" autoAdjust="0"/>
  </p:normalViewPr>
  <p:slideViewPr>
    <p:cSldViewPr snapToGrid="0">
      <p:cViewPr>
        <p:scale>
          <a:sx n="120" d="100"/>
          <a:sy n="120" d="100"/>
        </p:scale>
        <p:origin x="-129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61" Type="http://schemas.openxmlformats.org/officeDocument/2006/relationships/slide" Target="slides/slide52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theme" Target="theme/theme1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0F5A3E-724A-4B21-969D-F583461A7EE1}" type="datetimeFigureOut">
              <a:rPr lang="pl-PL"/>
              <a:pPr>
                <a:defRPr/>
              </a:pPr>
              <a:t>2018-06-14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3852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D1B54E-896A-4A3F-9C81-2B778428D4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2F39D-0548-4411-BB9B-784BB0825A32}" type="datetimeFigureOut">
              <a:rPr lang="pl-PL" smtClean="0"/>
              <a:pPr/>
              <a:t>2018-06-14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480" y="4715710"/>
            <a:ext cx="5487041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3852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91063-7768-43AC-8054-71D08919D5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91063-7768-43AC-8054-71D08919D545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  <a:p>
            <a:pPr eaLnBrk="1" hangingPunct="1">
              <a:spcBef>
                <a:spcPct val="0"/>
              </a:spcBef>
            </a:pPr>
            <a:endParaRPr lang="pl-PL" smtClean="0"/>
          </a:p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4C8502-45DB-4908-BE6D-876861A968D9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52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91063-7768-43AC-8054-71D08919D545}" type="slidenum">
              <a:rPr lang="pl-PL" smtClean="0"/>
              <a:pPr/>
              <a:t>53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BF4A-F166-4FE9-9E2C-E2CF7E35F82E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F3BC-E315-49EF-9B14-1C5C6A29129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0844-E6DB-41B2-861D-3054A404E9B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E278E-ADB2-4B22-A03B-1EF7342973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F843-1F97-4CEC-BCDB-C5B9BF22E0C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E88A-336E-489F-BF83-0012A0AEE3C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0C36-43ED-4FEE-9046-A8584E91B9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1B0B3-7B75-48E6-9342-3F5B6AA0BA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8D509-840A-4657-B84B-8526620B124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97B2-6B99-4A83-A4DB-006CCC660E8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CD594-5082-4679-8FB1-8B09D28403D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2ECC-A4D9-47E9-A2F0-3ABB3B397A1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C8D20-1534-488A-96A2-C1D468EB8BF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4AAFF-EDEB-4755-BE3F-77C226067E2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3F03-AA26-43EF-A908-A914AA828EA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7BFCA-0C88-4D88-92EB-C65224AE10F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FD1D-0AD2-4967-893E-623A9CE3D8E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E409-0BE8-4FEA-83E5-06A8BE79382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931E-D6EC-46C3-B351-D03FE901502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6703-3FF4-40B4-8A8E-A412B1624AA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11C88-241F-4B9B-9563-67D60081815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46AE-2C00-494D-92C9-31A4EB21281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3A4-F9DB-407E-9DC5-FE2AC07FC3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69D8-0B0A-4CC8-BAA7-98F87212DEF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94596-45C6-48CA-8937-F3F53B7CDD3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24386-19C3-49D4-8E43-1C37C5C73C4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BB8E-36BB-4C4D-89A1-6690ABA946F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C671-248B-4184-87C8-26ED1C6CBD8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67A9-247C-45D5-A179-92C168D819A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CAE3-9974-4DAD-A502-F93FB9F254E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64C61-5454-4EC9-B6F7-2229470E2CB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678D-0133-46E9-8CD2-4F95B16D03C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1C187-1730-4BBA-9F49-5C31016EEBC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1DB3F-2B22-4301-B0A9-B96B1E0C21D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2D49-699B-4B88-BBB0-5C5F252D47F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0B42-D0F3-41AA-83C3-45E94C7F2CD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C3D6-559D-4738-A255-B58612B5809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F9B9-CA33-414C-B5DD-6AB47A3DA48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B665-B136-45B4-B41D-B0C339169C9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37535-2F67-4B94-B548-D794D8DE43C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FADA-883C-4B0D-B477-DD20E021DC8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2B073-DBE7-434C-9DB5-78A4B6ECCE8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9A94D-E5DF-45D1-B062-F8912290AB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03DC-921F-456C-9795-EAE06676D68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8198-1A85-476C-B923-A5D0E5A76F1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7092-E651-49F9-85E1-6671100C1FE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100F-1182-4191-A7F1-FE0AFCA5333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19C29-E127-444D-BBB4-2ABAD5608C8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E734-F7DE-4098-9099-4E3C197F6E2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283D-1129-41FB-9665-F7D9930C00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EBD42-15AD-4CEB-BB4D-ED40C9AE5AB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6B5CA-19F5-47C9-BB63-7AA94A9BCD2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4D88-769E-473F-9E93-395CACC4553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B01D-F848-4829-8881-0FA78C8FFEF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3F2B-2A81-4752-B4CE-7AD57055EB4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EB0D-88B4-4112-8203-90688CD8BD6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B671-E9C7-4690-84C9-8C2EAD53390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A0C5-5558-4C26-8188-99606C20F12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1BAC-2F94-4162-AB05-038741DBADA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B2B3B-350B-4A17-A3B6-464BAB6FB17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C853-A2A4-47B0-B707-C6162D514A7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719FB-C063-45E2-A349-8ABF7DFEAA8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FAE9-FE57-465C-9312-080D19B08FC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64A9-7CD2-4A45-AB18-190C04FD823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2819-D708-4B2B-9D27-36712B5E7DF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0DCC-031F-404A-996F-AF1F35821E2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33D6D-2942-48B0-8270-CB7540459F3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E50D-7A72-4544-9A03-C3ADF96E48C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4FF8-0776-48A3-BF1D-96909375196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A0BA-0E0E-47F4-A00B-12FF4AB22B6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44F05-851B-44FA-A02D-75D6CE0B7EA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B5BA-9BA3-4B65-86C9-6CBB86A0337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ACDF-8276-4E14-8B30-ED4A3C4C6B5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7"/>
          <p:cNvSpPr>
            <a:spLocks noGrp="1"/>
          </p:cNvSpPr>
          <p:nvPr>
            <p:ph idx="1"/>
          </p:nvPr>
        </p:nvSpPr>
        <p:spPr>
          <a:xfrm>
            <a:off x="628650" y="5756743"/>
            <a:ext cx="7886700" cy="420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dodać podtytuł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idx="10"/>
          </p:nvPr>
        </p:nvSpPr>
        <p:spPr>
          <a:xfrm>
            <a:off x="628650" y="4942115"/>
            <a:ext cx="7886700" cy="71233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r">
              <a:buNone/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6B40-2BD6-4164-9DF8-A2D9DBB4DD0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50F6-7126-4EC0-A042-AC1FB5AA41C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19B3-9459-4C38-B276-0B0C8075B5F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7FBB-9271-4504-B7D5-429EDB9127D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C00B-C5E4-48A7-9159-89517DB9320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ED7D-A5A2-497C-BFA9-3BB53ECE565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F8F5-DFF8-43D7-B576-48D8F8A51C2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7ADF-2A09-47D9-AD1C-F941E3DFBB3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4A12-0A60-49ED-B268-B42CE30C2A7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D736AE-0F01-4A9C-8684-6D783280A4C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26" r:id="rId1"/>
    <p:sldLayoutId id="2147487827" r:id="rId2"/>
    <p:sldLayoutId id="2147487745" r:id="rId3"/>
    <p:sldLayoutId id="2147487746" r:id="rId4"/>
    <p:sldLayoutId id="2147487747" r:id="rId5"/>
    <p:sldLayoutId id="2147487748" r:id="rId6"/>
    <p:sldLayoutId id="2147487749" r:id="rId7"/>
    <p:sldLayoutId id="2147487750" r:id="rId8"/>
    <p:sldLayoutId id="2147487751" r:id="rId9"/>
    <p:sldLayoutId id="2147487752" r:id="rId10"/>
    <p:sldLayoutId id="21474877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CEA67-204D-4520-ADE9-BE3FC4805A3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28" r:id="rId1"/>
    <p:sldLayoutId id="2147487829" r:id="rId2"/>
    <p:sldLayoutId id="2147487754" r:id="rId3"/>
    <p:sldLayoutId id="2147487755" r:id="rId4"/>
    <p:sldLayoutId id="2147487756" r:id="rId5"/>
    <p:sldLayoutId id="2147487757" r:id="rId6"/>
    <p:sldLayoutId id="2147487758" r:id="rId7"/>
    <p:sldLayoutId id="2147487759" r:id="rId8"/>
    <p:sldLayoutId id="2147487760" r:id="rId9"/>
    <p:sldLayoutId id="2147487761" r:id="rId10"/>
    <p:sldLayoutId id="21474877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4564CB-3F23-4983-884B-FC98E75AF35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0" r:id="rId1"/>
    <p:sldLayoutId id="2147487831" r:id="rId2"/>
    <p:sldLayoutId id="2147487763" r:id="rId3"/>
    <p:sldLayoutId id="2147487764" r:id="rId4"/>
    <p:sldLayoutId id="2147487765" r:id="rId5"/>
    <p:sldLayoutId id="2147487766" r:id="rId6"/>
    <p:sldLayoutId id="2147487767" r:id="rId7"/>
    <p:sldLayoutId id="2147487768" r:id="rId8"/>
    <p:sldLayoutId id="2147487769" r:id="rId9"/>
    <p:sldLayoutId id="2147487770" r:id="rId10"/>
    <p:sldLayoutId id="21474877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B97CB0-D117-42C3-9D10-A5B6CE58989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2" r:id="rId1"/>
    <p:sldLayoutId id="2147487833" r:id="rId2"/>
    <p:sldLayoutId id="2147487772" r:id="rId3"/>
    <p:sldLayoutId id="2147487773" r:id="rId4"/>
    <p:sldLayoutId id="2147487774" r:id="rId5"/>
    <p:sldLayoutId id="2147487775" r:id="rId6"/>
    <p:sldLayoutId id="2147487776" r:id="rId7"/>
    <p:sldLayoutId id="2147487777" r:id="rId8"/>
    <p:sldLayoutId id="2147487778" r:id="rId9"/>
    <p:sldLayoutId id="2147487779" r:id="rId10"/>
    <p:sldLayoutId id="214748778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72404-F5AC-4B83-86A3-31ED9282AE6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4" r:id="rId1"/>
    <p:sldLayoutId id="2147487835" r:id="rId2"/>
    <p:sldLayoutId id="2147487781" r:id="rId3"/>
    <p:sldLayoutId id="2147487782" r:id="rId4"/>
    <p:sldLayoutId id="2147487783" r:id="rId5"/>
    <p:sldLayoutId id="2147487784" r:id="rId6"/>
    <p:sldLayoutId id="2147487785" r:id="rId7"/>
    <p:sldLayoutId id="2147487786" r:id="rId8"/>
    <p:sldLayoutId id="2147487787" r:id="rId9"/>
    <p:sldLayoutId id="2147487788" r:id="rId10"/>
    <p:sldLayoutId id="214748778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356CA0-006D-43CB-AB11-F8B0C43BE4C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6" r:id="rId1"/>
    <p:sldLayoutId id="2147487837" r:id="rId2"/>
    <p:sldLayoutId id="2147487790" r:id="rId3"/>
    <p:sldLayoutId id="2147487791" r:id="rId4"/>
    <p:sldLayoutId id="2147487792" r:id="rId5"/>
    <p:sldLayoutId id="2147487793" r:id="rId6"/>
    <p:sldLayoutId id="2147487794" r:id="rId7"/>
    <p:sldLayoutId id="2147487795" r:id="rId8"/>
    <p:sldLayoutId id="2147487796" r:id="rId9"/>
    <p:sldLayoutId id="2147487797" r:id="rId10"/>
    <p:sldLayoutId id="214748779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0671A1-B369-448D-B205-81E9912F7E8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38" r:id="rId1"/>
    <p:sldLayoutId id="2147487839" r:id="rId2"/>
    <p:sldLayoutId id="2147487799" r:id="rId3"/>
    <p:sldLayoutId id="2147487800" r:id="rId4"/>
    <p:sldLayoutId id="2147487801" r:id="rId5"/>
    <p:sldLayoutId id="2147487802" r:id="rId6"/>
    <p:sldLayoutId id="2147487803" r:id="rId7"/>
    <p:sldLayoutId id="2147487804" r:id="rId8"/>
    <p:sldLayoutId id="2147487805" r:id="rId9"/>
    <p:sldLayoutId id="2147487806" r:id="rId10"/>
    <p:sldLayoutId id="21474878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5F46E-A4F1-4E6E-97FB-D9D63BF4693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40" r:id="rId1"/>
    <p:sldLayoutId id="2147487841" r:id="rId2"/>
    <p:sldLayoutId id="2147487808" r:id="rId3"/>
    <p:sldLayoutId id="2147487809" r:id="rId4"/>
    <p:sldLayoutId id="2147487810" r:id="rId5"/>
    <p:sldLayoutId id="2147487811" r:id="rId6"/>
    <p:sldLayoutId id="2147487812" r:id="rId7"/>
    <p:sldLayoutId id="2147487813" r:id="rId8"/>
    <p:sldLayoutId id="2147487814" r:id="rId9"/>
    <p:sldLayoutId id="2147487815" r:id="rId10"/>
    <p:sldLayoutId id="21474878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958850"/>
            <a:ext cx="7886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39EC8C-27A6-4C2E-AFF3-B57F9A2ECAB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42" r:id="rId1"/>
    <p:sldLayoutId id="2147487843" r:id="rId2"/>
    <p:sldLayoutId id="2147487817" r:id="rId3"/>
    <p:sldLayoutId id="2147487818" r:id="rId4"/>
    <p:sldLayoutId id="2147487819" r:id="rId5"/>
    <p:sldLayoutId id="2147487820" r:id="rId6"/>
    <p:sldLayoutId id="2147487821" r:id="rId7"/>
    <p:sldLayoutId id="2147487822" r:id="rId8"/>
    <p:sldLayoutId id="2147487823" r:id="rId9"/>
    <p:sldLayoutId id="2147487824" r:id="rId10"/>
    <p:sldLayoutId id="214748782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efs@wup-katowice.p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s://www.funduszeeuropejskie.gov.pl/strony/o-funduszach/punkty/glowny-punkt-informacyjny-funduszy-europejskich-w-katowicach/" TargetMode="External"/><Relationship Id="rId4" Type="http://schemas.openxmlformats.org/officeDocument/2006/relationships/hyperlink" Target="https://rpo.slaskie.pl/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oem\Desktop\RZŚ_negaty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2703" y="6028553"/>
            <a:ext cx="5241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64335" y="954615"/>
            <a:ext cx="4913907" cy="304698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charset="0"/>
              <a:buNone/>
              <a:defRPr/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Oś Priorytetowa VII</a:t>
            </a:r>
          </a:p>
          <a:p>
            <a:pPr algn="ctr">
              <a:buFont typeface="Arial" charset="0"/>
              <a:buNone/>
              <a:defRPr/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Regionalny rynek pracy</a:t>
            </a:r>
          </a:p>
          <a:p>
            <a:pPr algn="ctr">
              <a:buFont typeface="Arial" charset="0"/>
              <a:buNone/>
              <a:defRPr/>
            </a:pPr>
            <a:endParaRPr lang="pl-PL" sz="1600" b="1" dirty="0" smtClean="0">
              <a:solidFill>
                <a:schemeClr val="bg1">
                  <a:lumMod val="50000"/>
                </a:schemeClr>
              </a:solidFill>
              <a:latin typeface="Lato lait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Działanie 7.1</a:t>
            </a:r>
            <a:b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</a:br>
            <a:r>
              <a:rPr lang="pl-PL" sz="1600" b="1" i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Aktywne formy przeciwdziałania bezrobociu</a:t>
            </a: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/>
            </a:r>
            <a:b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</a:br>
            <a:endParaRPr lang="pl-PL" sz="1600" b="1" dirty="0" smtClean="0">
              <a:solidFill>
                <a:schemeClr val="bg1">
                  <a:lumMod val="50000"/>
                </a:schemeClr>
              </a:solidFill>
              <a:latin typeface="Lato lait"/>
            </a:endParaRPr>
          </a:p>
          <a:p>
            <a:pPr algn="ctr">
              <a:buNone/>
              <a:defRPr/>
            </a:pPr>
            <a: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Podziałanie 7.1.3 </a:t>
            </a:r>
            <a:br>
              <a:rPr lang="pl-PL" sz="1600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</a:br>
            <a:r>
              <a:rPr lang="pl-PL" sz="1600" b="1" i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Poprawa zdolności do zatrudnienia osób poszukujących pracy i pozostających bez zatrudnienia – RLKS</a:t>
            </a:r>
            <a:endParaRPr lang="pl-PL" altLang="pl-PL" sz="1600" b="1" dirty="0" smtClean="0">
              <a:solidFill>
                <a:srgbClr val="636466"/>
              </a:solidFill>
              <a:latin typeface="Lato" pitchFamily="34" charset="-18"/>
            </a:endParaRPr>
          </a:p>
          <a:p>
            <a:pPr algn="ctr" eaLnBrk="1" hangingPunct="1"/>
            <a:endParaRPr lang="pl-PL" altLang="pl-PL" sz="1600" b="1" dirty="0">
              <a:solidFill>
                <a:srgbClr val="636466"/>
              </a:solidFill>
              <a:latin typeface="Lato" pitchFamily="34" charset="-1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63478" y="5006369"/>
            <a:ext cx="2681619" cy="754053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100" dirty="0">
              <a:solidFill>
                <a:srgbClr val="636466"/>
              </a:solidFill>
              <a:latin typeface="Lato" pitchFamily="34" charset="-18"/>
            </a:endParaRPr>
          </a:p>
          <a:p>
            <a:pPr algn="ctr" eaLnBrk="1" hangingPunct="1"/>
            <a:r>
              <a:rPr lang="pl-PL" altLang="pl-PL" sz="1600" b="1" dirty="0" smtClean="0">
                <a:solidFill>
                  <a:srgbClr val="636466"/>
                </a:solidFill>
                <a:latin typeface="Lato" pitchFamily="34" charset="-18"/>
              </a:rPr>
              <a:t>Rybnik,</a:t>
            </a:r>
            <a:endParaRPr lang="pl-PL" altLang="pl-PL" sz="1600" b="1" dirty="0" smtClean="0">
              <a:solidFill>
                <a:srgbClr val="636466"/>
              </a:solidFill>
              <a:latin typeface="Lato" pitchFamily="34" charset="-18"/>
            </a:endParaRPr>
          </a:p>
          <a:p>
            <a:pPr algn="ctr" eaLnBrk="1" hangingPunct="1"/>
            <a:r>
              <a:rPr lang="pl-PL" altLang="pl-PL" sz="1600" b="1" dirty="0" smtClean="0">
                <a:solidFill>
                  <a:srgbClr val="636466"/>
                </a:solidFill>
                <a:latin typeface="Lato" pitchFamily="34" charset="-18"/>
              </a:rPr>
              <a:t>14 czerwca 2018 </a:t>
            </a:r>
            <a:r>
              <a:rPr lang="pl-PL" altLang="pl-PL" sz="1600" b="1" dirty="0" smtClean="0">
                <a:solidFill>
                  <a:srgbClr val="636466"/>
                </a:solidFill>
                <a:latin typeface="Lato" pitchFamily="34" charset="-18"/>
              </a:rPr>
              <a:t>r.</a:t>
            </a:r>
            <a:endParaRPr lang="pl-PL" altLang="pl-PL" sz="1600" b="1" dirty="0">
              <a:solidFill>
                <a:srgbClr val="636466"/>
              </a:solidFill>
              <a:latin typeface="Lato" pitchFamily="34" charset="-1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10824" y="4588138"/>
            <a:ext cx="1817688" cy="646112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b="1">
                <a:solidFill>
                  <a:srgbClr val="636466"/>
                </a:solidFill>
                <a:latin typeface="Lato" pitchFamily="34" charset="-18"/>
              </a:rPr>
              <a:t>Spotkanie informacyjne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lvl="0" algn="ctr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lvl="0" algn="ctr"/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Projektodawca zapewnia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możliwość skorzystania ze wsparcia byłym uczestnikom projektów  z zakresu włączenia społecznego realizowanych w ramach celu tematycznego 9 w RPO </a:t>
            </a:r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(tj. Działania 9.1, 9.2 oraz 9.3 RPO WSL).</a:t>
            </a:r>
            <a:r>
              <a:rPr lang="pl-PL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 </a:t>
            </a:r>
          </a:p>
          <a:p>
            <a:pPr lvl="0" algn="ctr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lvl="0" algn="ctr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Wnioskodawca w treści wniosku jest zobowiązany do umieszczenia zapisu gwarantującego osobom, które korzystały ze wsparcia włączenia społecznego w ramach projektów celu tematycznego 9 RPO WSL 2014-2020, </a:t>
            </a:r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pierwszeństwo udziału w projekcie (kryterium rekrutacyjne)</a:t>
            </a:r>
            <a:r>
              <a:rPr lang="pl-PL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. </a:t>
            </a:r>
          </a:p>
          <a:p>
            <a:pPr lvl="0" algn="ctr">
              <a:defRPr/>
            </a:pPr>
            <a:endParaRPr lang="pl-PL" dirty="0" smtClean="0"/>
          </a:p>
          <a:p>
            <a:pPr algn="ctr">
              <a:buNone/>
              <a:defRPr/>
            </a:pPr>
            <a:endParaRPr lang="pl-PL" b="1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SZCZEGÓLNE WARUNKI DOSTĘPU DLA KONKURSU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endParaRPr lang="pl-PL" dirty="0" smtClean="0">
              <a:latin typeface="Lato lait"/>
            </a:endParaRPr>
          </a:p>
          <a:p>
            <a:pPr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powyżej 30 roku życia (od dnia 30 urodzin):</a:t>
            </a:r>
          </a:p>
          <a:p>
            <a:pPr lvl="0"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a) bezrobotne;</a:t>
            </a:r>
          </a:p>
          <a:p>
            <a:pPr lvl="0"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b) nieaktywne zawodowo</a:t>
            </a:r>
          </a:p>
          <a:p>
            <a:pPr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 </a:t>
            </a:r>
          </a:p>
          <a:p>
            <a:pPr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należące co najmniej do jednej z poniższych, znajdujących się w najtrudniejszej sytuacji na rynku pracy grup:</a:t>
            </a:r>
          </a:p>
          <a:p>
            <a:pPr>
              <a:buNone/>
            </a:pP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powyżej 50 roku życia;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kobiety (szczególnie powracające na rynek pracy po przerwie związanej z urodzeniem i wychowywaniem dziecka);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z </a:t>
            </a: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niepełnosprawnościami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długotrwale bezrobotne;</a:t>
            </a:r>
          </a:p>
          <a:p>
            <a:pPr lvl="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osoby o niskich kwalifikacjach.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 </a:t>
            </a:r>
          </a:p>
          <a:p>
            <a:pPr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Z wyłączeniem osób odbywających karę pozbawienia wolności (z wyjątkiem osób objętych dozorem elektronicznym).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89255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GRUPA DOCELOWA /OSTATECZNI ODBIORCY WSPARCIA</a:t>
            </a:r>
            <a:endParaRPr lang="pl-PL" altLang="pl-PL" sz="1500" b="1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/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Weryfikacja przez beneficjenta spełniania przez uczestnika kryteriów </a:t>
            </a:r>
            <a:r>
              <a:rPr lang="pl-PL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kwalifikowalności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odbywa się na podstawie:</a:t>
            </a:r>
          </a:p>
          <a:p>
            <a:pPr algn="just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a) orzeczenia w przypadku osób niepełnosprawnych,</a:t>
            </a:r>
          </a:p>
          <a:p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b) oświadczenia w przypadku pozostałych osób. </a:t>
            </a:r>
          </a:p>
          <a:p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Przy czym przyjęcie od uczestnika projektu oświadczenia odbywa się na własne ryzyko Beneficjenta. W celu ostatecznego potwierdzenia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kwalifikowalności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uczestnika do projektu, Beneficjent powinien zobowiązać uczestnika do przedstawienia stosownego </a:t>
            </a:r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zaświadczenia.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89255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GRUPA DOCELOWA /OSTATECZNI ODBIORCY WSPARCIA</a:t>
            </a:r>
            <a:endParaRPr lang="pl-PL" altLang="pl-PL" sz="1500" b="1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x-none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Wsparcie aktywizacji zawodowo-edukacyjnej osób ma opierać się na </a:t>
            </a:r>
            <a:r>
              <a:rPr lang="x-none" b="1" u="sng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co najmniej trzech elementach </a:t>
            </a:r>
            <a:r>
              <a:rPr lang="x-none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indywidualnej i kompleksowej pomocy (dwa z nich wskazane jako obligatoryjne, trzeci i kolejne – fakultatywne – wybierane w zależności od potrzeb i możliwości osób, którym udzielane jest wsparcie).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rabicPeriod"/>
            </a:pP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rabicPeriod"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Instrumenty i usługi rynku pracy służące indywidualizacji wsparcia oraz pomocy w zakresie określenia ścieżki zawodowej (obligatoryjne)*:</a:t>
            </a:r>
          </a:p>
          <a:p>
            <a:pPr lvl="0" algn="just">
              <a:buFont typeface="+mj-lt"/>
              <a:buAutoNum type="arabicPeriod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lphaLcPeriod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identyfikacja potrzeb osób pozostających bez zatrudnienia oraz diagnozowanie możliwości w zakresie doskonalenia zawodowego, w tym identyfikacja stopnia oddalenia od rynku pracy;</a:t>
            </a:r>
          </a:p>
          <a:p>
            <a:pPr lvl="0" algn="just">
              <a:buFont typeface="+mj-lt"/>
              <a:buAutoNum type="alphaLcPeriod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lphaLcPeriod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kompleksowe i indywidualne pośrednictwo pracy w zakresie wyboru zawodu zgodnego z kwalifikacjami i kompetencjami wspieranej osoby lub poradnictwo zawodowe w zakresie planowania rozwoju kariery zawodowej, w tym podnoszenia lub uzupełniania kompetencji i kwalifikacji zawodowych.</a:t>
            </a:r>
            <a:endParaRPr lang="pl-PL" sz="1600" dirty="0" smtClean="0">
              <a:latin typeface="Lato lait"/>
            </a:endParaRPr>
          </a:p>
          <a:p>
            <a:pPr algn="just">
              <a:buNone/>
            </a:pPr>
            <a:r>
              <a:rPr lang="pl-PL" sz="1600" dirty="0" smtClean="0">
                <a:latin typeface="Lato lait"/>
              </a:rPr>
              <a:t>       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TYPY PROJEKTÓW MOŻLIWYCH DO REALIZACJI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Font typeface="+mj-lt"/>
              <a:buAutoNum type="arabicPeriod" startAt="2"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Instrumenty i usługi rynku pracy skierowane do osób, u których zidentyfikowano potrzebę uzupełnienia lub zdobycia nowych umiejętności i kompetencji, w tym m.in.:</a:t>
            </a:r>
          </a:p>
          <a:p>
            <a:pPr lvl="0" algn="just">
              <a:buFont typeface="+mj-lt"/>
              <a:buAutoNum type="arabicPeriod" startAt="2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lphaLcPeriod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nabywanie, podwyższanie lub dostosowywanie kompetencji i kwalifikacji, niezbędnych na rynku pracy w kontekście zidentyfikowanych potrzeb osoby, której udzielane jest wsparcie, m.in. poprzez wysokiej jakości szkolenia*.</a:t>
            </a:r>
          </a:p>
          <a:p>
            <a:pPr lvl="0" algn="just">
              <a:buFont typeface="+mj-lt"/>
              <a:buAutoNum type="alphaLcPeriod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TYPY PROJEKTÓW MOŻLIWYCH DO REALIZACJI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Font typeface="+mj-lt"/>
              <a:buAutoNum type="arabicPeriod" startAt="3"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Instrumenty i usługi rynku pracy służące zdobyciu doświadczenia zawodowego wymaganego przez pracodawców jak i przedsiębiorców, w tym m.in.:</a:t>
            </a:r>
          </a:p>
          <a:p>
            <a:pPr marL="342900" lvl="0" indent="-342900" algn="just">
              <a:buFont typeface="+mj-lt"/>
              <a:buAutoNum type="alphaLcPeriod"/>
            </a:pPr>
            <a:r>
              <a:rPr lang="x-none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nabywanie lub uzupełnianie doświadczenia zawodowego oraz praktycznych umiejętności w zakresie wykonywania danego zawodu, m.in. poprzez staże i praktyki, spełniające standardy wskazane w Europejskich Ramach Jakości Praktyk i Staży oraz w Polskich Ramach Jakości Staży i Praktyk;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42900" lvl="0" indent="-342900" algn="just">
              <a:buFont typeface="+mj-lt"/>
              <a:buAutoNum type="alphaLcPeriod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wsparcie zatrudnienia osoby pozostającej bez zatrudnienia u przedsiębiorcy lub innego pracodawcy, stanowiące zachętę do zatrudnienia, m.in. poprzez pokrycie kosztów subsydiowania zatrudnienia dla osób, u których zidentyfikowano adekwatność tej formy wsparcia, refundację wyposażenia lub doposażenia stanowiska (wyłącznie w połączeniu z subsydiowanym zatrudnieniem)</a:t>
            </a:r>
          </a:p>
          <a:p>
            <a:pPr algn="just">
              <a:buFont typeface="Arial" charset="0"/>
              <a:buChar char="•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TYPY PROJEKTÓW MOŻLIWYCH DO REALIZACJI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x-none" b="1" u="sng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</a:t>
            </a:r>
            <a:r>
              <a:rPr lang="pl-PL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OK</a:t>
            </a:r>
            <a:r>
              <a:rPr lang="x-none" b="1" u="sng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opracowała</a:t>
            </a:r>
            <a:r>
              <a:rPr lang="pl-PL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:</a:t>
            </a:r>
          </a:p>
          <a:p>
            <a:pPr algn="just"/>
            <a:endParaRPr lang="pl-PL" b="1" u="sng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>
              <a:buFont typeface="Wingdings" pitchFamily="2" charset="2"/>
              <a:buChar char="§"/>
            </a:pPr>
            <a:r>
              <a:rPr lang="x-none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Standard udzielania wsparcia związanego z organizacją </a:t>
            </a:r>
            <a:r>
              <a:rPr lang="pl-PL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staży lub praktyk zawodowych </a:t>
            </a:r>
            <a:r>
              <a:rPr lang="x-none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na rzecz uczestników projektów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oraz</a:t>
            </a:r>
            <a:r>
              <a:rPr lang="pl-PL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pl-PL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>
              <a:buFont typeface="Wingdings" pitchFamily="2" charset="2"/>
              <a:buChar char="§"/>
            </a:pPr>
            <a:r>
              <a:rPr lang="x-none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Standard udzielania wsparcia związanego z organizacją subsydiowanego zatrudnienia na rzecz uczestników projektów</a:t>
            </a:r>
            <a:endParaRPr lang="pl-PL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>
              <a:buFont typeface="Wingdings" pitchFamily="2" charset="2"/>
              <a:buChar char="§"/>
            </a:pPr>
            <a:endParaRPr lang="pl-PL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rabicPeriod" startAt="4"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Działania EURES związane z bezpośrednim świadczeniem usług dla osób bezrobotnych, nieaktywnych zawodowo i pracodawców:</a:t>
            </a:r>
          </a:p>
          <a:p>
            <a:pPr lvl="0" algn="just">
              <a:buFont typeface="+mj-lt"/>
              <a:buAutoNum type="arabicPeriod" startAt="4"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just">
              <a:buFont typeface="+mj-lt"/>
              <a:buAutoNum type="alphaLcPeriod"/>
            </a:pPr>
            <a:r>
              <a:rPr lang="x-none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pośrednictwo pracy w ramach sieci EURES obejmujące działania, o których mowaw art. 36 ust. 1 ustawy o promocji zatrudnienia i instytucjach rynku pracy oraz inne usługi świadczone w ramach tej sieci, określone w przepisach Unii Europejskiej.</a:t>
            </a:r>
            <a:endParaRPr lang="pl-PL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/>
            <a:endParaRPr lang="pl-PL" sz="1600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TYPY PROJEKTÓW MOŻLIWYCH DO REALIZACJI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12986" y="1093913"/>
            <a:ext cx="8277423" cy="5372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endParaRPr lang="pl-PL" dirty="0" smtClean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27025" y="1052736"/>
            <a:ext cx="8277423" cy="55163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pl-PL" dirty="0" smtClean="0">
              <a:latin typeface="Lato Light"/>
            </a:endParaRPr>
          </a:p>
          <a:p>
            <a:endParaRPr lang="pl-PL" dirty="0" smtClean="0">
              <a:latin typeface="Lato Light"/>
            </a:endParaRPr>
          </a:p>
          <a:p>
            <a:endParaRPr lang="pl-PL" dirty="0" smtClean="0">
              <a:latin typeface="Lato Light"/>
            </a:endParaRPr>
          </a:p>
          <a:p>
            <a:endParaRPr lang="pl-PL" dirty="0" smtClean="0">
              <a:latin typeface="Lato Light"/>
            </a:endParaRPr>
          </a:p>
          <a:p>
            <a:pPr marL="342900" lvl="0" indent="-342900" algn="just" eaLnBrk="0" hangingPunct="0">
              <a:buFont typeface="+mj-lt"/>
              <a:buAutoNum type="alphaLcPeriod"/>
            </a:pPr>
            <a:endParaRPr lang="pl-PL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6" name="Strzałka w dół 15"/>
          <p:cNvSpPr/>
          <p:nvPr/>
        </p:nvSpPr>
        <p:spPr>
          <a:xfrm>
            <a:off x="4139952" y="1628800"/>
            <a:ext cx="484632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467544" y="1844824"/>
          <a:ext cx="813690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936104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Lato Light"/>
                        </a:rPr>
                        <a:t>Monitoring prowadzony przez doradcę w trakcie całej ścieżki aktywizacji zawodowej uczestnika projektu, w tym : analiza działań</a:t>
                      </a:r>
                      <a:endParaRPr lang="pl-PL" sz="1400" dirty="0" smtClean="0">
                        <a:latin typeface="Lato Light"/>
                      </a:endParaRPr>
                    </a:p>
                    <a:p>
                      <a:pPr lvl="0"/>
                      <a:r>
                        <a:rPr lang="pl-PL" sz="1400" b="1" dirty="0" smtClean="0">
                          <a:latin typeface="Lato Light"/>
                        </a:rPr>
                        <a:t> weryfikacja/ modyfikacja IPD</a:t>
                      </a:r>
                      <a:endParaRPr lang="pl-PL" sz="1400" dirty="0" smtClean="0">
                        <a:latin typeface="Lato Ligh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latin typeface="Lato Light"/>
                        </a:rPr>
                        <a:t>Pośrednictwa pracy </a:t>
                      </a:r>
                      <a:endParaRPr lang="pl-PL" sz="1400" dirty="0" smtClean="0">
                        <a:latin typeface="Lato Light"/>
                      </a:endParaRPr>
                    </a:p>
                    <a:p>
                      <a:r>
                        <a:rPr lang="pl-PL" sz="1400" b="1" dirty="0" smtClean="0">
                          <a:latin typeface="Lato Light"/>
                        </a:rPr>
                        <a:t>( dostępne na każdym etapie realizacji Projektu )</a:t>
                      </a:r>
                      <a:endParaRPr lang="pl-PL" sz="1400" dirty="0">
                        <a:latin typeface="Lato Light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395536" y="980728"/>
          <a:ext cx="8280920" cy="59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59016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Lato Light"/>
                        </a:rPr>
                        <a:t>Opracowanie IPD w oparciu o rozpoznanie aktualnej sytuacji uczestnika projektu </a:t>
                      </a:r>
                      <a:br>
                        <a:rPr lang="pl-PL" sz="1400" b="1" dirty="0" smtClean="0">
                          <a:latin typeface="Lato Light"/>
                        </a:rPr>
                      </a:br>
                      <a:r>
                        <a:rPr lang="pl-PL" sz="1400" b="1" dirty="0" smtClean="0">
                          <a:latin typeface="Lato Light"/>
                        </a:rPr>
                        <a:t>i identyfikacje jego potrzeb</a:t>
                      </a:r>
                      <a:endParaRPr lang="pl-PL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467544" y="2996952"/>
          <a:ext cx="828092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2160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Poradnictwo (indywidualne/grupowe);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Wsparcie psychologiczne;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Praca metodą Trenera Zatrudnienia Wspomaganego;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Szkolenia;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Staże/ praktyki zawodowe; </a:t>
                      </a:r>
                      <a:endParaRPr lang="pl-PL" sz="1400" b="1" u="sng" kern="1200" dirty="0" smtClean="0">
                        <a:solidFill>
                          <a:schemeClr val="lt1"/>
                        </a:solidFill>
                        <a:latin typeface="Lato Ligh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Dotacje na doposażenie i wyposażenie stanowiska u pracodawcy;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Subsydiowane zatrudnienie;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Zatrudnienie wspomagane;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Inicjatywy na rzecz podnoszenia zdolności do mobilności geograficznej;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Wsparcie towarzyszące;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467544" y="5805264"/>
          <a:ext cx="8280920" cy="59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590168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KAŻDA Z POWYŻSZYCH FORM PROWADZI DO WEJŚCIE NA RYNEK PRACY, CZYLI DO PODJĘCIA ZATRUDNIENIA PRZEZ </a:t>
                      </a:r>
                      <a:r>
                        <a:rPr lang="pl-PL" sz="1400" b="1" kern="1200" baseline="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Lato Light"/>
                          <a:ea typeface="+mn-ea"/>
                          <a:cs typeface="+mn-cs"/>
                        </a:rPr>
                        <a:t>UCZESTNIKA PROJEKTU</a:t>
                      </a:r>
                      <a:endParaRPr lang="pl-PL" sz="1400" dirty="0">
                        <a:latin typeface="Lato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Strzałka w dół 20"/>
          <p:cNvSpPr/>
          <p:nvPr/>
        </p:nvSpPr>
        <p:spPr>
          <a:xfrm>
            <a:off x="4211960" y="2780928"/>
            <a:ext cx="484632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Strzałka w dół 21"/>
          <p:cNvSpPr/>
          <p:nvPr/>
        </p:nvSpPr>
        <p:spPr>
          <a:xfrm>
            <a:off x="4283968" y="5517232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79512" y="116632"/>
            <a:ext cx="6198046" cy="89255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PRZYKŁADOWY MODEL ŚCIEŻKI ZAWODOWEJ UCZESTNIKA PROJEKTU </a:t>
            </a: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2074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537" y="1628774"/>
            <a:ext cx="8352928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pl-PL" sz="1400" b="1" dirty="0" smtClean="0"/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Wnioskodawca powinien przeprowadzić </a:t>
            </a:r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analizę grupy docelowej,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 uwzględniając indywidualne problemy, bariery, oczekiwania i potrzeby każdej osoby z poszczególnych grup docelowych objętych wsparciem. </a:t>
            </a:r>
          </a:p>
          <a:p>
            <a:pPr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Przeprowadzona analiza stanowi każdorazowo podstawę dla planowanych w ramach projektu form wsparcia dla uczestników. </a:t>
            </a:r>
          </a:p>
          <a:p>
            <a:pPr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Każdą formę wsparcia, w tym szkolenia, wnioskodawca jest zobowiązany do tematycznego i cenowego określenia w szczegółowym budżecie projektu, w sposób umożliwiający weryfikację zgodności przyjętego kosztu ze stawkami określonymi w </a:t>
            </a:r>
            <a:r>
              <a:rPr lang="pl-P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Wykazie dopuszczalnych stawek dla towarów i usług „Taryfikator”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 (załącznik nr 5 do Regulaminu Konkursu). </a:t>
            </a:r>
          </a:p>
          <a:p>
            <a:pPr marL="342900" indent="-342900" algn="ctr">
              <a:defRPr/>
            </a:pPr>
            <a:endParaRPr lang="pl-PL" altLang="pl-PL" sz="20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DODATKOWE INFORMACJE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537" y="1628774"/>
            <a:ext cx="835292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pl-PL" sz="1400" b="1" dirty="0" smtClean="0"/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 przypadku szkoleń / kursów, weryfikacja ich zgodności kosztowej z zapisami „Taryfikatora” będzie możliwa przy założeniu przez wnioskodawcę następujących metodologii projektowych:</a:t>
            </a:r>
          </a:p>
          <a:p>
            <a:pPr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1. Wnioskodawca, na podstawie przeprowadzonej diagnozy rynku i/lub grupy docelowej decyduje się bezpośrednio wskazać tematy szkoleń / kursów. Przedmiotowe szkolenia/kursy pozwalają uzyskać uczestnikom konkretne umiejętności w ramach projektu i stanowią określony element ścieżki wsparcia. 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W tym przypadku wnioskodawca wskazuje w szczegółowym budżecie konkretne szkolenia/kursy. Stawki tych szkoleń/kursów są porównywane przez KOP ze stawkami określonymi w „Taryfikatorze” dla tego rodzaju tematów szkoleniowych.</a:t>
            </a:r>
          </a:p>
          <a:p>
            <a:pPr marL="342900" indent="-342900" algn="ctr">
              <a:defRPr/>
            </a:pPr>
            <a:endParaRPr lang="pl-PL" altLang="pl-PL" sz="20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DODATKOWE INFORMACJE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12776"/>
            <a:ext cx="835292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endParaRPr lang="pl-PL" dirty="0" smtClean="0">
              <a:solidFill>
                <a:schemeClr val="bg1">
                  <a:lumMod val="50000"/>
                </a:schemeClr>
              </a:solidFill>
              <a:latin typeface="Lato Light"/>
            </a:endParaRPr>
          </a:p>
          <a:p>
            <a:pPr lvl="0" algn="ctr"/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ctr"/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ctr"/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ctr"/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Zwiększenie możliwości zatrudnienia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osób powyżej 30 roku życia </a:t>
            </a:r>
            <a:b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</a:b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(od dnia 30 urodzin)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poszukujących pracy i pozostających bez zatrudnienia.</a:t>
            </a:r>
          </a:p>
          <a:p>
            <a:pPr lvl="0"/>
            <a:endParaRPr lang="pl-PL" dirty="0" smtClean="0"/>
          </a:p>
          <a:p>
            <a:pPr marL="342900" lvl="0" indent="-342900">
              <a:buFontTx/>
              <a:buAutoNum type="arabicPeriod"/>
            </a:pPr>
            <a:endParaRPr lang="pl-PL" b="1" dirty="0" smtClean="0"/>
          </a:p>
          <a:p>
            <a:pPr marL="342900" lvl="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b="1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764704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bg1">
                    <a:lumMod val="50000"/>
                  </a:schemeClr>
                </a:solidFill>
                <a:latin typeface="Lato lait"/>
              </a:rPr>
              <a:t>CEL KONKURSU</a:t>
            </a:r>
            <a:endParaRPr lang="pl-PL" altLang="pl-PL" sz="1500" b="1" dirty="0">
              <a:solidFill>
                <a:schemeClr val="bg1">
                  <a:lumMod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537" y="1628774"/>
            <a:ext cx="835292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pl-PL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2. Wnioskodawca nie wskazuje bezpośrednio szkoleń/kursów, którymi chce objąć uczestników projektu, gdyż będą one ewentualnie określone na etapie realizacji projektu w oparciu o ustalenia IPD dla każdego uczestnika projektu. 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Wnioskodawca w treści wniosku wskazuje jedynie pewne obszary umiejętności/kwalifikacji pożądane dla danej grupy odbiorców i określone na podstawie przeprowadzonej analizy.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 takim przypadku, pozycje budżetu szczegółowego nie będą odnosić się do konkretnego tematu szkoleniowego, ale do jednego z </a:t>
            </a:r>
            <a:r>
              <a:rPr lang="pl-PL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obszarów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 szkoleniowych określonych w „Taryfikatorze”. Obszary te obejmują: </a:t>
            </a: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- szkolenia/kursy przygotowujące do egzaminów certyfikowanych, </a:t>
            </a: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- szkolenia/kursy podnoszące kwalifikacje i umiejętności zawodowe, </a:t>
            </a:r>
          </a:p>
          <a:p>
            <a:pPr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- szkolenia/kursy IT, </a:t>
            </a:r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szkolenia/kursy umiejętności „miękkich”.</a:t>
            </a:r>
          </a:p>
          <a:p>
            <a:pPr algn="just">
              <a:buFontTx/>
              <a:buChar char="-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algn="just"/>
            <a:r>
              <a:rPr lang="pl-PL" sz="1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Do każdego wybranego obszaru szkoleniowego należy wskazać liczbę uczestników, liczbę godzin na uczestnika oraz stawkę godzinową odpowiadającą uśrednionej stawce godzinowej dla danego obszaru szkoleniowego określonego w „Taryfikatorze”.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marL="342900" indent="-342900" algn="ctr">
              <a:defRPr/>
            </a:pPr>
            <a:endParaRPr lang="pl-PL" altLang="pl-PL" sz="20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DODATKOWE INFORMACJE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95537" y="1628774"/>
            <a:ext cx="835292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just"/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Informację  dotyczącą możliwości zmiany form wsparcia, w tym szkoleń w wyniku prowadzonego procesu rekrutacji jako odpowiedź  na indywidualne potrzeby osób stanowiących grupę docelową, Wnioskodawca  musi zawrzeć  obowiązkowo we wniosku, bez względu na to czy wybierze formę realizacji projektu określoną w pkt.1 lub pkt. 2 opisanych powyżej. Ponadto wnioskodawca musi określić czy szkolenia będą przeprowadzane przez wnioskodawcę lub partnera (o ile dotyczy) czy też zostaną zlecone na zewnątrz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.</a:t>
            </a:r>
          </a:p>
          <a:p>
            <a:pPr marL="342900" indent="-342900" algn="ctr">
              <a:defRPr/>
            </a:pPr>
            <a:endParaRPr lang="pl-PL" altLang="pl-PL" sz="20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DODATKOWE INFORMACJE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6408712" cy="864096"/>
          </a:xfrm>
          <a:ln w="5715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RODZAJE WSKAŹNIKÓW EFS</a:t>
            </a: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475332" y="1458606"/>
            <a:ext cx="8229600" cy="4942193"/>
          </a:xfrm>
        </p:spPr>
        <p:txBody>
          <a:bodyPr/>
          <a:lstStyle/>
          <a:p>
            <a:pPr>
              <a:buNone/>
            </a:pPr>
            <a:endParaRPr lang="pl-PL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wskaźniki produktu</a:t>
            </a:r>
            <a:r>
              <a:rPr lang="pl-PL" sz="2000" dirty="0" smtClean="0">
                <a:solidFill>
                  <a:srgbClr val="C00000"/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dotyczą realizowanych 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działań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; produktem </a:t>
            </a:r>
            <a:b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</a:b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są dobra i usługi, które powstały w związku z realizowanym projektem</a:t>
            </a:r>
          </a:p>
          <a:p>
            <a:pPr algn="just"/>
            <a:endParaRPr lang="pl-PL" sz="2000" b="1" dirty="0" smtClean="0">
              <a:solidFill>
                <a:srgbClr val="C00000"/>
              </a:solidFill>
              <a:latin typeface="Lato Light" pitchFamily="34" charset="-18"/>
              <a:cs typeface="Arial" pitchFamily="34" charset="0"/>
            </a:endParaRPr>
          </a:p>
          <a:p>
            <a:pPr algn="just"/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wskaźniki rezultatu</a:t>
            </a:r>
            <a:r>
              <a:rPr lang="pl-PL" sz="2000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dotyczą oczekiwanych 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efektów wsparcia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ze środków EFS: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 rezultatu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bezpośredniego</a:t>
            </a:r>
            <a:r>
              <a:rPr lang="pl-PL" sz="2000" b="1" dirty="0" smtClean="0">
                <a:solidFill>
                  <a:srgbClr val="C00000"/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odnoszą się do sytuacji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bezpośrednio po zakończeniu wsparcia</a:t>
            </a: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 rezultatu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długoterminowego</a:t>
            </a:r>
            <a:r>
              <a:rPr lang="pl-PL" sz="2000" b="1" dirty="0" smtClean="0">
                <a:solidFill>
                  <a:srgbClr val="C00000"/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dotyczą efektów wsparcia osiągniętych 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dłuższym okresie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od zakończenia wsparcia (za pomiar odpowiada IZ)</a:t>
            </a:r>
          </a:p>
          <a:p>
            <a:pPr algn="just">
              <a:buNone/>
            </a:pPr>
            <a:endParaRPr lang="pl-PL" sz="2400" b="1" dirty="0" smtClean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22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55031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6264696" cy="720080"/>
          </a:xfrm>
          <a:ln w="5715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MOMENT POMIARU WSKAŹNIKÓW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>
          <a:xfrm>
            <a:off x="534988" y="1337187"/>
            <a:ext cx="8064500" cy="5025513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</a:t>
            </a:r>
            <a:r>
              <a:rPr lang="pl-PL" sz="2000" b="1" dirty="0" smtClean="0"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produktu</a:t>
            </a:r>
            <a:r>
              <a:rPr lang="pl-PL" sz="2000" b="1" dirty="0" smtClean="0"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dane zbierane są, co zasady </a:t>
            </a:r>
            <a:r>
              <a:rPr lang="pl-PL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momencie rozpoczęcia</a:t>
            </a:r>
            <a:r>
              <a:rPr lang="pl-PL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udziału</a:t>
            </a:r>
            <a:r>
              <a:rPr lang="pl-PL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pierwszej formie wsparcia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projekcie</a:t>
            </a:r>
          </a:p>
          <a:p>
            <a:pPr algn="just"/>
            <a:endParaRPr lang="pl-PL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algn="just"/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rezultatu bezpośredniego</a:t>
            </a:r>
            <a:r>
              <a:rPr lang="pl-PL" sz="2000" b="1" dirty="0" smtClean="0"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– mierzone są </a:t>
            </a:r>
            <a:r>
              <a:rPr lang="pl-PL" sz="2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do czterech tygodni</a:t>
            </a:r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od zakończenia udziału w projekcie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Dane dotyczące sytuacji uczestnika po upływie 4 tygodni od zakończenia udziału w projekcie nie mogą być uwzględnione we wskaźnikach rezultatu bezpośredniego. </a:t>
            </a:r>
          </a:p>
          <a:p>
            <a:pPr marL="0" indent="0" algn="just">
              <a:buNone/>
            </a:pPr>
            <a:endParaRPr lang="pl-PL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269875" indent="-269875" algn="just"/>
            <a:r>
              <a:rPr lang="pl-PL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wskaźniki</a:t>
            </a:r>
            <a:r>
              <a:rPr lang="pl-PL" sz="2000" b="1" dirty="0" smtClean="0">
                <a:latin typeface="Lato Light" pitchFamily="34" charset="-18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Lato Light" pitchFamily="34" charset="-18"/>
                <a:cs typeface="Arial" pitchFamily="34" charset="0"/>
              </a:rPr>
              <a:t>rezultatu długoterminowego </a:t>
            </a:r>
            <a:r>
              <a:rPr lang="pl-P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odnoszą się do sytuacji uczestnika po upływie co najmniej 4 tygodni od zakończenia udziału w projekcie. </a:t>
            </a:r>
          </a:p>
          <a:p>
            <a:pPr marL="0" indent="0" algn="just">
              <a:buNone/>
            </a:pPr>
            <a:endParaRPr lang="pl-PL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23</a:t>
            </a:fld>
            <a:endParaRPr lang="pl-PL" altLang="pl-PL" dirty="0"/>
          </a:p>
        </p:txBody>
      </p:sp>
    </p:spTree>
    <p:extLst>
      <p:ext uri="{BB962C8B-B14F-4D97-AF65-F5344CB8AC3E}">
        <p14:creationId xmlns="" xmlns:p14="http://schemas.microsoft.com/office/powerpoint/2010/main" val="37090677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00051" y="609600"/>
            <a:ext cx="8144182" cy="5854810"/>
          </a:xfrm>
        </p:spPr>
        <p:txBody>
          <a:bodyPr/>
          <a:lstStyle/>
          <a:p>
            <a:pPr>
              <a:buNone/>
            </a:pP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pl-PL" sz="2000" i="1" dirty="0" smtClean="0">
              <a:latin typeface="Lato Light" pitchFamily="34" charset="-18"/>
              <a:cs typeface="Arial" pitchFamily="34" charset="0"/>
            </a:endParaRPr>
          </a:p>
          <a:p>
            <a:pPr marL="400050" lvl="1" indent="0" algn="just">
              <a:buNone/>
            </a:pPr>
            <a:endParaRPr lang="pl-PL" sz="2000" i="1" dirty="0">
              <a:latin typeface="Lato Light" pitchFamily="34" charset="-18"/>
              <a:cs typeface="Arial" pitchFamily="34" charset="0"/>
            </a:endParaRPr>
          </a:p>
          <a:p>
            <a:pPr marL="400050" lvl="1" indent="0" algn="just">
              <a:buNone/>
            </a:pPr>
            <a:endParaRPr lang="pl-PL" sz="2000" i="1" dirty="0" smtClean="0">
              <a:latin typeface="Lato Light" pitchFamily="34" charset="-18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Beneficjent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jest zobowiązany do wyboru we wniosku </a:t>
            </a:r>
            <a:b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</a:b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o dofinansowanie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wszystkich wskaźników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, które zostały wskazane jako obowiązkowe w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Regulaminie konkursu.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Powyższa kwestia podlega ocenie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formalno-merytorycznej,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projekty niespełniające kryterium zostaną odrzucone na etapie oceny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formalno-merytorycznej.</a:t>
            </a:r>
          </a:p>
          <a:p>
            <a:pPr marL="400050" lvl="1" indent="0" algn="just">
              <a:buNone/>
            </a:pPr>
            <a:endParaRPr lang="pl-PL" sz="1600" dirty="0">
              <a:solidFill>
                <a:schemeClr val="tx1">
                  <a:lumMod val="50000"/>
                  <a:lumOff val="50000"/>
                </a:schemeClr>
              </a:solidFill>
              <a:latin typeface="Lato Light"/>
              <a:ea typeface="Times New Roman"/>
            </a:endParaRPr>
          </a:p>
          <a:p>
            <a:pPr marL="400050" lvl="1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Dodatkowo Wnioskodawcy </a:t>
            </a:r>
            <a:r>
              <a:rPr lang="pl-P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są zobligowani do wybrania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wszystkich </a:t>
            </a:r>
            <a:r>
              <a:rPr lang="pl-PL" sz="1600" b="1" dirty="0">
                <a:solidFill>
                  <a:srgbClr val="FF0000"/>
                </a:solidFill>
                <a:latin typeface="Lato Light"/>
                <a:ea typeface="Times New Roman"/>
              </a:rPr>
              <a:t>horyzontalnych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 wskaźników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produktu.</a:t>
            </a:r>
          </a:p>
          <a:p>
            <a:pPr marL="400050" lvl="1" indent="0" algn="just">
              <a:buNone/>
            </a:pPr>
            <a:endParaRPr lang="pl-PL" sz="1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pl-PL" sz="1600" dirty="0" smtClean="0">
                <a:solidFill>
                  <a:srgbClr val="FF0000"/>
                </a:solidFill>
                <a:latin typeface="Lato Light"/>
                <a:ea typeface="Times New Roman"/>
              </a:rPr>
              <a:t>Wnioskodawcy są zobligowani wykazywać we wniosku o dofinansowanie wszystkie wskaźniki dotyczące liczby osób </a:t>
            </a:r>
            <a:r>
              <a:rPr lang="pl-PL" sz="1600" b="1" dirty="0" smtClean="0">
                <a:solidFill>
                  <a:srgbClr val="FF0000"/>
                </a:solidFill>
                <a:latin typeface="Lato Light"/>
                <a:ea typeface="Times New Roman"/>
              </a:rPr>
              <a:t>w podziale na płeć (K/M).</a:t>
            </a:r>
          </a:p>
          <a:p>
            <a:pPr marL="400050" lvl="1" indent="0" algn="just">
              <a:buNone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  <a:ea typeface="Times New Roman"/>
            </a:endParaRPr>
          </a:p>
          <a:p>
            <a:pPr marL="400050" lvl="1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Jedyny wyjątek od powyższej zasady dotyczy wskaźników horyzontalnych,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ea typeface="Times New Roman"/>
              </a:rPr>
              <a:t>tj. jeżeli na moment składania wniosku o dofinansowanie wnioskodawca nie jest w stanie podać wartości wskaźnika horyzontalnego w podziale na płeć, powinien wpisać wartość „0”. Natomiast na etapie wniosku o płatność wnioskodawca powinien wykazywać realizację wskaźnika w podziale na płeć.</a:t>
            </a:r>
          </a:p>
          <a:p>
            <a:pPr marL="400050" lvl="1" indent="0" algn="just">
              <a:buNone/>
            </a:pPr>
            <a:endParaRPr lang="pl-PL" sz="1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  <a:cs typeface="Arial" pitchFamily="34" charset="0"/>
            </a:endParaRPr>
          </a:p>
          <a:p>
            <a:pPr marL="400050" lvl="1" indent="0">
              <a:buNone/>
            </a:pPr>
            <a:endParaRPr lang="pl-PL" sz="2000" dirty="0" smtClean="0">
              <a:latin typeface="Lato Light"/>
              <a:cs typeface="Arial" pitchFamily="34" charset="0"/>
            </a:endParaRPr>
          </a:p>
          <a:p>
            <a:pPr marL="400050" lvl="1" indent="0">
              <a:buNone/>
            </a:pPr>
            <a:endParaRPr lang="pl-PL" sz="2000" dirty="0" smtClean="0">
              <a:latin typeface="Lato Light"/>
              <a:cs typeface="Arial" pitchFamily="34" charset="0"/>
            </a:endParaRPr>
          </a:p>
          <a:p>
            <a:pPr marL="400050" lvl="1" indent="0">
              <a:buNone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24</a:t>
            </a:fld>
            <a:endParaRPr lang="pl-PL" alt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51520" y="589936"/>
            <a:ext cx="6768752" cy="822840"/>
          </a:xfrm>
          <a:ln w="5715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OGÓLNE ZASADY WYBORU I OPISU WSKAŹNIKÓW</a:t>
            </a:r>
          </a:p>
        </p:txBody>
      </p:sp>
    </p:spTree>
    <p:extLst>
      <p:ext uri="{BB962C8B-B14F-4D97-AF65-F5344CB8AC3E}">
        <p14:creationId xmlns="" xmlns:p14="http://schemas.microsoft.com/office/powerpoint/2010/main" val="2538607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95300" y="1114425"/>
            <a:ext cx="8229600" cy="1353472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pl-PL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76133"/>
          </a:xfrm>
        </p:spPr>
        <p:txBody>
          <a:bodyPr/>
          <a:lstStyle/>
          <a:p>
            <a:pPr>
              <a:buNone/>
            </a:pPr>
            <a:endParaRPr lang="pl-PL" sz="2000" b="1" dirty="0" smtClean="0">
              <a:latin typeface="Lato Light" pitchFamily="34" charset="-18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l-PL" sz="2000" b="1" dirty="0" smtClean="0">
              <a:latin typeface="Lato Light" pitchFamily="34" charset="-18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l-PL" sz="1600" b="1" dirty="0" smtClean="0">
              <a:latin typeface="Lato Light"/>
              <a:cs typeface="Arial" pitchFamily="34" charset="0"/>
            </a:endParaRPr>
          </a:p>
          <a:p>
            <a:pPr algn="ctr">
              <a:buFontTx/>
              <a:buChar char="-"/>
            </a:pPr>
            <a:endParaRPr lang="pl-PL" sz="1600" b="1" dirty="0" smtClean="0">
              <a:solidFill>
                <a:srgbClr val="FF0000"/>
              </a:solidFill>
              <a:latin typeface="Lato Light"/>
              <a:cs typeface="Arial" pitchFamily="34" charset="0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latin typeface="Lato Light"/>
            </a:endParaRPr>
          </a:p>
          <a:p>
            <a:pPr algn="ctr">
              <a:buNone/>
            </a:pPr>
            <a:endParaRPr lang="pl-PL" sz="2000" b="1" dirty="0" smtClean="0">
              <a:solidFill>
                <a:srgbClr val="FF0000"/>
              </a:solidFill>
              <a:latin typeface="Lato Light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25</a:t>
            </a:fld>
            <a:endParaRPr lang="pl-PL" alt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1520" y="476672"/>
            <a:ext cx="6264696" cy="792088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WSKAŹNIKI </a:t>
            </a:r>
            <a:r>
              <a:rPr lang="pl-PL" sz="1800" b="1" dirty="0" smtClean="0">
                <a:solidFill>
                  <a:srgbClr val="FF0000"/>
                </a:solidFill>
                <a:latin typeface="Novecento wide Book" pitchFamily="50" charset="-18"/>
                <a:cs typeface="Arial" pitchFamily="34" charset="0"/>
              </a:rPr>
              <a:t>REZULTATU BEZPOŚREDNIEGO </a:t>
            </a:r>
            <a:endParaRPr lang="pl-PL" sz="1800" dirty="0" smtClean="0">
              <a:solidFill>
                <a:srgbClr val="FF0000"/>
              </a:solidFill>
              <a:latin typeface="Novecento wide Book" pitchFamily="50" charset="-18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37321" y="1373148"/>
          <a:ext cx="8375374" cy="507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4209"/>
                <a:gridCol w="2531165"/>
              </a:tblGrid>
              <a:tr h="809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Nazwa wskaźnika</a:t>
                      </a:r>
                      <a:endParaRPr lang="pl-PL" sz="1600" dirty="0">
                        <a:latin typeface="La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Wartość docelowa </a:t>
                      </a:r>
                      <a:r>
                        <a:rPr lang="pl-PL" sz="1600" b="1" dirty="0" smtClean="0">
                          <a:latin typeface="Lato"/>
                          <a:ea typeface="Times New Roman"/>
                          <a:cs typeface="Times New Roman"/>
                        </a:rPr>
                        <a:t>wskaźnika Ogółem </a:t>
                      </a: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w konkursie</a:t>
                      </a:r>
                      <a:endParaRPr lang="pl-PL" sz="1600" dirty="0">
                        <a:latin typeface="La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185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</a:rPr>
                        <a:t>Liczba osób pracujących, łącznie z prowadzącymi działalność na własny rachunek, po opuszczeniu programu</a:t>
                      </a:r>
                      <a:endParaRPr lang="pl-PL" dirty="0">
                        <a:latin typeface="La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anchor="ctr"/>
                </a:tc>
              </a:tr>
              <a:tr h="9057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</a:rPr>
                        <a:t>Liczba osób, które uzyskały kwalifikacje po opuszczeniu programu </a:t>
                      </a:r>
                    </a:p>
                    <a:p>
                      <a:pPr algn="just"/>
                      <a:endParaRPr lang="pl-PL" dirty="0">
                        <a:latin typeface="La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anchor="ctr"/>
                </a:tc>
              </a:tr>
              <a:tr h="2401609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Kryterium efektywności zatrudnieniowej: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dla osób w najtrudniejszej sytuacji, w tym w wieku 50 lat i więcej, kobiet, osób z niepełnosprawnościami, osób długotrwale bezrobotnych oraz osób z niskimi kwalifikacjami do poziomu ISCED 3 włącznie - efektywność zatrudnieniowa na poziomie co najmniej  44%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dla pozostałych osób nie należących do ww. grup - efektywność zatrudnieniowa na poziomie co najmniej 56%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17310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95300" y="1114425"/>
            <a:ext cx="8229600" cy="1353472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pl-PL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62116"/>
            <a:ext cx="8280920" cy="5901321"/>
          </a:xfrm>
        </p:spPr>
        <p:txBody>
          <a:bodyPr/>
          <a:lstStyle/>
          <a:p>
            <a:pPr marL="0" lvl="6" indent="0" algn="just">
              <a:buNone/>
            </a:pPr>
            <a:endParaRPr lang="pl-PL" sz="1600" dirty="0" smtClean="0">
              <a:solidFill>
                <a:srgbClr val="5C5C5C"/>
              </a:solidFill>
              <a:latin typeface="Lato"/>
            </a:endParaRPr>
          </a:p>
          <a:p>
            <a:pPr marL="0" lvl="6" indent="0" algn="just">
              <a:buNone/>
            </a:pPr>
            <a:r>
              <a:rPr lang="pl-PL" sz="1600" dirty="0" smtClean="0">
                <a:solidFill>
                  <a:srgbClr val="FF0000"/>
                </a:solidFill>
                <a:latin typeface="Lato"/>
              </a:rPr>
              <a:t>Kryterium efektywności zatrudnieniowej w projekcie mierzone jest na podstawie zasad określonych </a:t>
            </a:r>
            <a:r>
              <a:rPr lang="pl-PL" sz="1600" u="sng" dirty="0" smtClean="0">
                <a:solidFill>
                  <a:srgbClr val="FF0000"/>
                </a:solidFill>
                <a:latin typeface="Lato"/>
              </a:rPr>
              <a:t>w Podrozdziale 3.2 pkt. </a:t>
            </a:r>
            <a:r>
              <a:rPr lang="pl-PL" sz="1600" u="sng" dirty="0" smtClean="0">
                <a:solidFill>
                  <a:srgbClr val="FF0000"/>
                </a:solidFill>
                <a:latin typeface="Lato"/>
              </a:rPr>
              <a:t>2 </a:t>
            </a:r>
            <a:r>
              <a:rPr lang="pl-PL" sz="1600" i="1" dirty="0" smtClean="0">
                <a:solidFill>
                  <a:srgbClr val="FF0000"/>
                </a:solidFill>
                <a:latin typeface="Lato"/>
              </a:rPr>
              <a:t>Wytycznych w zakresie realizacji przedsięwzięć z udziałem środków Europejskiego Funduszu Społecznego w obszarze rynku pracy na lata 2014-2020 </a:t>
            </a:r>
            <a:endParaRPr lang="pl-PL" sz="1600" b="1" i="1" u="sng" dirty="0" smtClean="0">
              <a:solidFill>
                <a:srgbClr val="FF0000"/>
              </a:solidFill>
              <a:latin typeface="Lato"/>
            </a:endParaRPr>
          </a:p>
          <a:p>
            <a:pPr marL="228600" lvl="6" algn="ctr">
              <a:buNone/>
            </a:pPr>
            <a:endParaRPr lang="pl-PL" sz="1600" i="1" dirty="0" smtClean="0">
              <a:solidFill>
                <a:srgbClr val="5C5C5C"/>
              </a:solidFill>
              <a:latin typeface="Lato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UWAGA</a:t>
            </a:r>
            <a:endParaRPr lang="pl-PL" sz="1600" dirty="0" smtClean="0">
              <a:solidFill>
                <a:srgbClr val="5C5C5C"/>
              </a:solidFill>
              <a:latin typeface="Lato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Kryterium</a:t>
            </a:r>
            <a:r>
              <a:rPr lang="pl-PL" sz="1600" dirty="0" smtClean="0">
                <a:solidFill>
                  <a:srgbClr val="5C5C5C"/>
                </a:solidFill>
                <a:latin typeface="Lato"/>
              </a:rPr>
              <a:t> dotyczące efektywności zatrudnieniowej </a:t>
            </a: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zostanie uznane za spełnione</a:t>
            </a:r>
            <a:r>
              <a:rPr lang="pl-PL" sz="1600" dirty="0" smtClean="0">
                <a:solidFill>
                  <a:srgbClr val="5C5C5C"/>
                </a:solidFill>
                <a:latin typeface="Lato"/>
              </a:rPr>
              <a:t> tylko wówczas, kiedy Wnioskodawca wybierze </a:t>
            </a:r>
            <a:r>
              <a:rPr lang="pl-PL" sz="1600" b="1" u="sng" dirty="0" smtClean="0">
                <a:solidFill>
                  <a:srgbClr val="5C5C5C"/>
                </a:solidFill>
                <a:latin typeface="Lato"/>
              </a:rPr>
              <a:t>wszystkie</a:t>
            </a: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 2 grupy, o których mowa w Tabeli nr 2</a:t>
            </a:r>
            <a:r>
              <a:rPr lang="pl-PL" sz="1600" dirty="0" smtClean="0">
                <a:solidFill>
                  <a:srgbClr val="5C5C5C"/>
                </a:solidFill>
                <a:latin typeface="Lato"/>
              </a:rPr>
              <a:t>  i określi dla nich poziom wskaźnika efektywności zatrudnieniowej.</a:t>
            </a:r>
          </a:p>
          <a:p>
            <a:pPr algn="ctr">
              <a:buNone/>
            </a:pPr>
            <a:endParaRPr lang="pl-PL" sz="1600" dirty="0" smtClean="0">
              <a:solidFill>
                <a:srgbClr val="5C5C5C"/>
              </a:solidFill>
              <a:latin typeface="Lato"/>
            </a:endParaRPr>
          </a:p>
          <a:p>
            <a:pPr algn="ctr">
              <a:buNone/>
            </a:pP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Wskazany minimalny poziom efektywności zatrudnieniowej dla osób w najtrudniejszej sytuacji na rynku pracy należy osiągnąć w projekcie </a:t>
            </a:r>
            <a:r>
              <a:rPr lang="pl-PL" sz="1600" b="1" u="sng" dirty="0" smtClean="0">
                <a:solidFill>
                  <a:srgbClr val="5C5C5C"/>
                </a:solidFill>
                <a:latin typeface="Lato"/>
              </a:rPr>
              <a:t>łącznie</a:t>
            </a:r>
            <a:r>
              <a:rPr lang="pl-PL" sz="1600" b="1" dirty="0" smtClean="0">
                <a:solidFill>
                  <a:srgbClr val="5C5C5C"/>
                </a:solidFill>
                <a:latin typeface="Lato"/>
              </a:rPr>
              <a:t> dla wszystkich osób zaliczających się do grupy „osób w najtrudniejszej sytuacji”</a:t>
            </a:r>
            <a:r>
              <a:rPr lang="pl-PL" sz="1600" dirty="0" smtClean="0">
                <a:solidFill>
                  <a:srgbClr val="5C5C5C"/>
                </a:solidFill>
                <a:latin typeface="Lato"/>
              </a:rPr>
              <a:t>.</a:t>
            </a:r>
          </a:p>
          <a:p>
            <a:pPr marL="0" lvl="0" indent="0" algn="ctr">
              <a:buNone/>
            </a:pPr>
            <a:endParaRPr lang="pl-PL" sz="2000" dirty="0" smtClean="0">
              <a:latin typeface="Lato Light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26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208768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95300" y="1114425"/>
            <a:ext cx="8229600" cy="1353472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pl-PL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76133"/>
          </a:xfrm>
        </p:spPr>
        <p:txBody>
          <a:bodyPr/>
          <a:lstStyle/>
          <a:p>
            <a:pPr>
              <a:buNone/>
            </a:pPr>
            <a:endParaRPr lang="pl-PL" sz="2000" b="1" dirty="0" smtClean="0">
              <a:latin typeface="Lato Light" pitchFamily="34" charset="-18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l-PL" sz="2000" b="1" dirty="0" smtClean="0">
              <a:latin typeface="Lato Light" pitchFamily="34" charset="-18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l-PL" sz="1600" b="1" dirty="0" smtClean="0">
              <a:latin typeface="Lato Light"/>
              <a:cs typeface="Arial" pitchFamily="34" charset="0"/>
            </a:endParaRPr>
          </a:p>
          <a:p>
            <a:pPr algn="ctr">
              <a:buFontTx/>
              <a:buChar char="-"/>
            </a:pPr>
            <a:endParaRPr lang="pl-PL" sz="1600" b="1" dirty="0" smtClean="0">
              <a:solidFill>
                <a:srgbClr val="FF0000"/>
              </a:solidFill>
              <a:latin typeface="Lato Light"/>
              <a:cs typeface="Arial" pitchFamily="34" charset="0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latin typeface="Lato Light"/>
            </a:endParaRPr>
          </a:p>
          <a:p>
            <a:pPr algn="ctr">
              <a:buNone/>
            </a:pPr>
            <a:endParaRPr lang="pl-PL" sz="2000" b="1" dirty="0" smtClean="0">
              <a:solidFill>
                <a:srgbClr val="FF0000"/>
              </a:solidFill>
              <a:latin typeface="Lato Light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27</a:t>
            </a:fld>
            <a:endParaRPr lang="pl-PL" alt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51520" y="476672"/>
            <a:ext cx="6264696" cy="792088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WSKAŹNIKI </a:t>
            </a:r>
            <a:r>
              <a:rPr lang="pl-PL" sz="1800" b="1" dirty="0" smtClean="0">
                <a:solidFill>
                  <a:srgbClr val="FF0000"/>
                </a:solidFill>
                <a:latin typeface="Novecento wide Book" pitchFamily="50" charset="-18"/>
                <a:cs typeface="Arial" pitchFamily="34" charset="0"/>
              </a:rPr>
              <a:t>PRODUKTU</a:t>
            </a:r>
            <a:endParaRPr lang="pl-PL" sz="1800" dirty="0" smtClean="0">
              <a:solidFill>
                <a:srgbClr val="FF0000"/>
              </a:solidFill>
              <a:latin typeface="Novecento wide Book" pitchFamily="50" charset="-18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45272" y="1375575"/>
          <a:ext cx="8375374" cy="502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7333"/>
                <a:gridCol w="2388041"/>
              </a:tblGrid>
              <a:tr h="791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Nazwa wskaźnika</a:t>
                      </a:r>
                      <a:endParaRPr lang="pl-PL" sz="1600" dirty="0">
                        <a:latin typeface="La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Wartość docelowa </a:t>
                      </a:r>
                      <a:r>
                        <a:rPr lang="pl-PL" sz="1600" b="1" dirty="0" smtClean="0">
                          <a:latin typeface="Lato"/>
                          <a:ea typeface="Times New Roman"/>
                          <a:cs typeface="Times New Roman"/>
                        </a:rPr>
                        <a:t>wskaźnika Ogółem </a:t>
                      </a:r>
                      <a:r>
                        <a:rPr lang="pl-PL" sz="1600" b="1" dirty="0">
                          <a:latin typeface="Lato"/>
                          <a:ea typeface="Times New Roman"/>
                          <a:cs typeface="Times New Roman"/>
                        </a:rPr>
                        <a:t>w konkursie</a:t>
                      </a:r>
                      <a:endParaRPr lang="pl-PL" sz="1600" dirty="0">
                        <a:latin typeface="Lat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94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bezrobotnych w tym długotrwale bezrobotnych, objętych wsparciem w programie </a:t>
                      </a:r>
                      <a:endParaRPr lang="pl-PL" sz="1600" dirty="0">
                        <a:solidFill>
                          <a:srgbClr val="5C5C5C"/>
                        </a:solidFill>
                        <a:latin typeface="La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313</a:t>
                      </a:r>
                    </a:p>
                  </a:txBody>
                  <a:tcPr anchor="ctr"/>
                </a:tc>
              </a:tr>
              <a:tr h="5728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długotrwale bezrobotnych objętych wsparciem w programie</a:t>
                      </a:r>
                      <a:endParaRPr lang="pl-PL" sz="1600" dirty="0">
                        <a:solidFill>
                          <a:srgbClr val="5C5C5C"/>
                        </a:solidFill>
                        <a:latin typeface="La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anchor="ctr"/>
                </a:tc>
              </a:tr>
              <a:tr h="5728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z niepełnosprawnościami objętych wsparciem w programie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/>
                </a:tc>
              </a:tr>
              <a:tr h="5728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biernych zawodowo objętych wsparciem w programie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/>
                </a:tc>
              </a:tr>
              <a:tr h="7669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w wieku 50 lat i więcej objętych wsparciem w programie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/>
                </a:tc>
              </a:tr>
              <a:tr h="9970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rgbClr val="5C5C5C"/>
                          </a:solidFill>
                          <a:latin typeface="Lato"/>
                          <a:ea typeface="+mn-ea"/>
                          <a:cs typeface="+mn-cs"/>
                        </a:rPr>
                        <a:t>Liczba osób o niskich kwalifikacjach objętych wsparciem w programie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"/>
                          <a:ea typeface="+mn-ea"/>
                          <a:cs typeface="+mn-cs"/>
                        </a:rPr>
                        <a:t>293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217310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611560" y="548680"/>
            <a:ext cx="8136904" cy="6048672"/>
          </a:xfrm>
        </p:spPr>
        <p:txBody>
          <a:bodyPr/>
          <a:lstStyle/>
          <a:p>
            <a:pPr>
              <a:buNone/>
            </a:pP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l-PL" sz="2000" dirty="0">
              <a:latin typeface="Lato Light" pitchFamily="34" charset="-18"/>
            </a:endParaRPr>
          </a:p>
          <a:p>
            <a:pPr algn="just">
              <a:buNone/>
            </a:pPr>
            <a:r>
              <a:rPr lang="pl-PL" sz="2000" dirty="0">
                <a:latin typeface="Lato Light" pitchFamily="34" charset="-18"/>
                <a:cs typeface="Arial" pitchFamily="34" charset="0"/>
              </a:rPr>
              <a:t>	</a:t>
            </a:r>
            <a:endParaRPr lang="pl-PL" sz="2000" dirty="0" smtClean="0">
              <a:latin typeface="Lato Light" pitchFamily="34" charset="-18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Char char="•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Char char="•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Char char="•"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buNone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 pitchFamily="34" charset="-18"/>
              <a:cs typeface="Arial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Wartość docelową każdego ze wskaźników horyzontalnych należy określić na poziomie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zero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 – chyba że w projekcie przewidziano wystąpienie sytuacji opisanej we wskaźniku, wówczas należy podać jego planowaną wartość, większą niż zero.</a:t>
            </a:r>
          </a:p>
          <a:p>
            <a:pPr marL="0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Jeśli w trakcie realizacji projektu nastąpi przyrost wartości wskaźnika, należy to wykazać we wniosku o płatność, w pozostałych przypadkach należy każdorazowo wykazywać zero.	</a:t>
            </a:r>
          </a:p>
          <a:p>
            <a:pPr marL="0" indent="0"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Na poziomie projektu wskaźniki horyzontalne pełnią wyłącznie funkcję monitoringową, w związku z tym ich wartości nie podlegają ocenie merytorycznej – z wyjątkiem sytuacji,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 pitchFamily="34" charset="-18"/>
                <a:cs typeface="Arial" pitchFamily="34" charset="0"/>
              </a:rPr>
              <a:t>w której we wniosku o dofinansowanie zostanie określona wartość większa niż zero: wówczas beneficjent będzie rozliczany z osiągnięcia wartości docelowej.	</a:t>
            </a:r>
          </a:p>
          <a:p>
            <a:pPr>
              <a:buFontTx/>
              <a:buChar char="-"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7CE54B-287E-4037-83D1-773FE654C8E6}" type="slidenum">
              <a:rPr lang="pl-PL" altLang="pl-PL" smtClean="0"/>
              <a:pPr>
                <a:defRPr/>
              </a:pPr>
              <a:t>28</a:t>
            </a:fld>
            <a:endParaRPr lang="pl-PL" alt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6480720" cy="864096"/>
          </a:xfrm>
          <a:ln w="57150"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pPr algn="ctr"/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ovecento wide Book" pitchFamily="50" charset="-18"/>
                <a:cs typeface="Arial" pitchFamily="34" charset="0"/>
              </a:rPr>
              <a:t>WSKAŹNIKI </a:t>
            </a:r>
            <a:r>
              <a:rPr lang="pl-PL" sz="1800" b="1" dirty="0" smtClean="0">
                <a:solidFill>
                  <a:srgbClr val="FF0000"/>
                </a:solidFill>
                <a:latin typeface="Novecento wide Book" pitchFamily="50" charset="-18"/>
                <a:cs typeface="Arial" pitchFamily="34" charset="0"/>
              </a:rPr>
              <a:t>HORYZONTALNE</a:t>
            </a:r>
            <a:endParaRPr lang="pl-PL" sz="1800" dirty="0" smtClean="0">
              <a:solidFill>
                <a:srgbClr val="FF0000"/>
              </a:solidFill>
              <a:latin typeface="Novecento wide Book" pitchFamily="50" charset="-18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77079" y="1672203"/>
          <a:ext cx="8277307" cy="161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7307"/>
              </a:tblGrid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cs typeface="Arial" pitchFamily="34" charset="0"/>
                        </a:rPr>
                        <a:t>Liczba obiektów dostosowanych do potrzeb osób z niepełnosprawnościami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20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cs typeface="Arial" pitchFamily="34" charset="0"/>
                        </a:rPr>
                        <a:t>Liczba osób objętych szkoleniami / doradztwem w zakresie kompetencji cyfrowych 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151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pl-PL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cs typeface="Arial" pitchFamily="34" charset="0"/>
                        </a:rPr>
                        <a:t>Liczba projektów, w których sfinansowano koszty racjonalnych usprawnień dla osób z niepełnosprawnościami </a:t>
                      </a:r>
                      <a:endParaRPr lang="pl-PL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311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ea typeface="+mn-ea"/>
                          <a:cs typeface="Arial" pitchFamily="34" charset="0"/>
                        </a:rPr>
                        <a:t>Liczba podmiotów wykorzystujących technologie </a:t>
                      </a:r>
                      <a:r>
                        <a:rPr lang="pl-PL" sz="16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ea typeface="+mn-ea"/>
                          <a:cs typeface="Arial" pitchFamily="34" charset="0"/>
                        </a:rPr>
                        <a:t>informacyjno–komunikacyjne</a:t>
                      </a:r>
                      <a:r>
                        <a:rPr lang="pl-PL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Lato Light" pitchFamily="34" charset="-18"/>
                          <a:ea typeface="+mn-ea"/>
                          <a:cs typeface="Arial" pitchFamily="34" charset="0"/>
                        </a:rPr>
                        <a:t> (TIK)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28476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1400" dirty="0"/>
              <a:t> </a:t>
            </a:r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OGÓLNE  KRYTRIA  FORMALNE</a:t>
            </a:r>
          </a:p>
          <a:p>
            <a:pPr algn="ctr"/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   Ocena kryteriów formalnych </a:t>
            </a: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ma postać „0-1”</a:t>
            </a:r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746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</a:pP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Font typeface="Arial" pitchFamily="34" charset="0"/>
              <a:buNone/>
            </a:pP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Planowane finansowanie ogółem na konkurs </a:t>
            </a:r>
            <a:br>
              <a:rPr lang="pl-PL" altLang="pl-PL" dirty="0" smtClean="0">
                <a:solidFill>
                  <a:srgbClr val="636466"/>
                </a:solidFill>
                <a:latin typeface="Lato Light"/>
              </a:rPr>
            </a:b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w ramach </a:t>
            </a:r>
            <a:r>
              <a:rPr lang="pl-PL" altLang="pl-PL" dirty="0" err="1" smtClean="0">
                <a:solidFill>
                  <a:srgbClr val="636466"/>
                </a:solidFill>
                <a:latin typeface="Lato Light"/>
              </a:rPr>
              <a:t>Poddziałania</a:t>
            </a: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 7.1.3 RLKS</a:t>
            </a:r>
            <a:br>
              <a:rPr lang="pl-PL" altLang="pl-PL" dirty="0" smtClean="0">
                <a:solidFill>
                  <a:srgbClr val="636466"/>
                </a:solidFill>
                <a:latin typeface="Lato Light"/>
              </a:rPr>
            </a:b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RPO WSL 2014-2020 wynosi:</a:t>
            </a:r>
          </a:p>
          <a:p>
            <a:pPr algn="ctr">
              <a:buFont typeface="Arial" pitchFamily="34" charset="0"/>
              <a:buNone/>
            </a:pP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 smtClean="0">
                <a:solidFill>
                  <a:srgbClr val="FF0000"/>
                </a:solidFill>
                <a:latin typeface="Lato Light"/>
              </a:rPr>
              <a:t>5 006 940,21 PLN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*, tj. 1 190 088,47 Euro</a:t>
            </a: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*</a:t>
            </a: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Wartość w PLN została określona według kursu Europejskiego Banku Centralnego z przedostatniego dnia </a:t>
            </a:r>
            <a:r>
              <a:rPr lang="pl-PL" altLang="pl-PL" dirty="0" err="1" smtClean="0">
                <a:solidFill>
                  <a:srgbClr val="636466"/>
                </a:solidFill>
                <a:latin typeface="Lato Light"/>
              </a:rPr>
              <a:t>kwotowania</a:t>
            </a: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 środków w miesiącu poprzedzającym miesiąc, w którym ogłoszono nabór, tj. 28.03.2018 r., gdzie </a:t>
            </a:r>
            <a:br>
              <a:rPr lang="pl-PL" altLang="pl-PL" dirty="0" smtClean="0">
                <a:solidFill>
                  <a:srgbClr val="636466"/>
                </a:solidFill>
                <a:latin typeface="Lato Light"/>
              </a:rPr>
            </a:b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1 EURO  = 4,2072 PLN</a:t>
            </a: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STRUKTURA FINANSOWA PROJEKTU</a:t>
            </a:r>
            <a:endParaRPr lang="pl-PL" altLang="pl-PL" sz="1500" b="1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1.Czy wnioskodawca oraz partnerzy (jeżeli dotyczy) są podmiotami uprawnionymi do aplikowania o środki w ramach konkursu/naboru ? 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2.Czy wnioskodawca oraz partnerzy nie podlegają wykluczeniu z możliwości otrzymania dofinansowania ze środków Unii Europejskiej ? </a:t>
            </a:r>
          </a:p>
          <a:p>
            <a:endParaRPr lang="pl-PL" dirty="0" smtClean="0"/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3.Czy wnioskodawca posiada odpowiedni potencjał finansowy 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Kryterium weryfikowane na podstawie treści wniosku, na podstawie listy wniosków złożonych w odpowiedzi na dany konkurs oraz na podstawie realizowanych umów w danej IOK w ramach EFS przez lidera projektu, widniejących w systemie informatycznym LSI 2014 w ramach RPO i/lub SOWA w ramach PO WER (w przypadku IOK realizujących PO WER). 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Kryterium zostanie ponownie zweryfikowane przed podpisaniem umowy o dofinansowanie.</a:t>
            </a: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4.Czy we wniosku w sposób prawidłowy zastosowano uproszczone metody rozliczania </a:t>
            </a:r>
            <a:b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</a:b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wydatków 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5.Czy okres realizacji projektu jest zgodny z okresem kwalifikowania wydatków w RPO WSL 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6. Czy projekt jest zgodny z przepisami art. 65 ust. 6 i art. 125 ust 3 lit. e) i f) Rozporządzenia Parlamentu Europejskiego i Rady (UE) nr 1303/2013 z dnia 17 grudnia 2013 r. 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7. Czy wartość projektu została prawidłowo określona 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1400" dirty="0"/>
              <a:t> </a:t>
            </a:r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OGÓLNE  KRYTRIA 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MERYTORYCZNE</a:t>
            </a:r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   Ocena kryteriów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MERYTORYCZNYCH </a:t>
            </a:r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ma postać „0-1”</a:t>
            </a:r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1.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zapisy wniosku są zgodne z regulaminem konkursu/ naboru?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2.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jest zgodny z RPO WSL 2014-2020, SZOOP RPO WSL 2014-2020 i wytycznymi ministra właściwego ds. rozwoju regionalnego?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W zakresie właściwego działania/</a:t>
            </a:r>
            <a:r>
              <a:rPr lang="pl-PL" altLang="pl-PL" sz="1400" dirty="0" err="1" smtClean="0">
                <a:solidFill>
                  <a:srgbClr val="636466"/>
                </a:solidFill>
                <a:latin typeface="Lato Light"/>
                <a:cs typeface="+mn-cs"/>
              </a:rPr>
              <a:t>poddziałania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/typu projektu, grup docelowych, dopuszczonych do realizacji form wsparcia i wymagań dotyczących danego rodzaju wsparcia, wysokości wkładu własnego oraz poziomu wydatków w ramach </a:t>
            </a:r>
            <a:r>
              <a:rPr lang="pl-PL" altLang="pl-PL" sz="1400" dirty="0" err="1" smtClean="0">
                <a:solidFill>
                  <a:srgbClr val="636466"/>
                </a:solidFill>
                <a:latin typeface="Lato Light"/>
                <a:cs typeface="+mn-cs"/>
              </a:rPr>
              <a:t>cross-financingu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+mn-cs"/>
              </a:rPr>
              <a:t> i środków trwałych wskazanych w Regulaminie konkursu.</a:t>
            </a: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3.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partnerstwo zostało zawarte zgodnie z przepisami art.33 ustawy z dnia 11 lipca 2014 r. o zasadach realizacji programów w zakresie polityki spójności finansowanych w perspektywie finansowej 2014-2020?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4.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jest skierowany do grupy docelowej z terenu województwa śląskiego?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5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. Czy biuro projektu jest zlokalizowane na terenie województwa śląskiego?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6. Czy projekt realizuje wskaźniki określone w regulaminie konkursu/naboru jako obowiązkowe dla danego typu projektu?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7. Czy wskaźniki zostały prawidłowo przyporządkowane do kwot ryczałtowych?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1400" dirty="0"/>
              <a:t> </a:t>
            </a:r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OGÓLNE  KRYTRIA 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MERYTORYCZNE</a:t>
            </a:r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b="1" dirty="0">
                <a:solidFill>
                  <a:srgbClr val="636466"/>
                </a:solidFill>
                <a:latin typeface="Lato Light"/>
              </a:rPr>
              <a:t>  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mierzone za pomocą przyznanej liczby punktów</a:t>
            </a:r>
          </a:p>
          <a:p>
            <a:pPr algn="ctr"/>
            <a:endParaRPr lang="pl-PL" altLang="pl-PL" b="1" dirty="0" smtClean="0">
              <a:solidFill>
                <a:srgbClr val="636466"/>
              </a:solidFill>
              <a:latin typeface="Lato Light"/>
            </a:endParaRPr>
          </a:p>
          <a:p>
            <a:pPr lvl="0"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Maksymalna punktacja możliwa do uzyskania w ramach ogólnych kryteriów merytorycznych wynosi 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50 punktów. </a:t>
            </a: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lvl="0"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Projekt otrzymuje ocenę pozytywną, jeśli wszystkie kryteria zerojedynkowe zostały ocenione pozytywnie oraz wniosek otrzymał 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minimum 60% punktów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 kryteriach ogólnych merytorycznych (</a:t>
            </a:r>
            <a:r>
              <a:rPr lang="pl-PL" sz="1600" dirty="0" smtClean="0">
                <a:solidFill>
                  <a:srgbClr val="FF0000"/>
                </a:solidFill>
                <a:latin typeface="Lato"/>
              </a:rPr>
              <a:t>minimum 30 </a:t>
            </a:r>
            <a:r>
              <a:rPr lang="pl-PL" sz="1600" dirty="0" err="1" smtClean="0">
                <a:solidFill>
                  <a:srgbClr val="FF0000"/>
                </a:solidFill>
                <a:latin typeface="Lato"/>
              </a:rPr>
              <a:t>pkt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)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i jednocześnie zostały spełnione wszystkie kryteria, w ramach których określono minimum punktowe.</a:t>
            </a:r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1.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cel projektu jest adekwatny do zdiagnozowanych problemów ? </a:t>
            </a:r>
          </a:p>
          <a:p>
            <a:pPr marL="342900" indent="-342900">
              <a:defRPr/>
            </a:pPr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3. Minimum punktowe wynosi 1 pkt.)</a:t>
            </a:r>
          </a:p>
          <a:p>
            <a:pPr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prawidłowo sformułowano cel projektu?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cel jest adekwatny do zdiagnozowanych problemów?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2.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wskaźniki zostały założone na odpowiednim poziomie, a ich sposób monitorowania został odpowiednio opisany?</a:t>
            </a:r>
          </a:p>
          <a:p>
            <a:pPr>
              <a:defRPr/>
            </a:pPr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10. Minimum punktowe wynosi 6 pkt.)</a:t>
            </a:r>
          </a:p>
          <a:p>
            <a:pPr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wartości docelowe wskaźników produktu są adekwatne do zaplanowanych działań i wydatków w projekcie?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wartości wskaźników rezultatu są adekwatne do zaplanowanych działań i wydatków w projekcie?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Czy w sposób poprawny i zgodny z definicją wskaźników opisano sposób pomiaru i monitorowania wskaźników?</a:t>
            </a: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606163"/>
            <a:ext cx="8352457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3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. Czy w sposób prawidłowy opisano grupę docelową?</a:t>
            </a:r>
          </a:p>
          <a:p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5. Minimum punktowe wynosi 3 pkt.)</a:t>
            </a:r>
          </a:p>
          <a:p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algn="just"/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a) 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Czy scharakteryzowano grupę docelową i w sposób poprawny opisano </a:t>
            </a:r>
            <a:br>
              <a:rPr lang="pl-PL" sz="1400" b="1" dirty="0" smtClean="0">
                <a:solidFill>
                  <a:srgbClr val="636466"/>
                </a:solidFill>
                <a:latin typeface="Lato Light"/>
              </a:rPr>
            </a:b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jej sytuację problemową?</a:t>
            </a:r>
            <a:endParaRPr lang="pl-PL" sz="1400" b="1" dirty="0" smtClean="0">
              <a:solidFill>
                <a:srgbClr val="636466"/>
              </a:solidFill>
              <a:latin typeface="Lato Light"/>
              <a:cs typeface="Times New Roman" pitchFamily="18" charset="0"/>
            </a:endParaRPr>
          </a:p>
          <a:p>
            <a:pPr algn="just"/>
            <a: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Zaleca się aby opis sytuacji problemowej grup docelowych objętych wsparciem opierał </a:t>
            </a:r>
            <a:b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</a:br>
            <a: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się o dane dotyczące danego obszaru wsparcia oraz dodatkowo o własne informacje, przeprowadzone badania analizy. Zaleca się wskazanie metodologii przeprowadzenia danej formy badania wraz ze wskazaniem uzyskanych wyników.</a:t>
            </a:r>
          </a:p>
          <a:p>
            <a:pPr algn="just"/>
            <a:r>
              <a:rPr lang="pl-PL" sz="1400" b="1" u="sng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Wybór grupy docelowej nie może być zdeterminowany planowanymi do realizacji instrumentami, lecz wynikać z diagnozy problemu dla określonego terytorium.</a:t>
            </a:r>
          </a:p>
          <a:p>
            <a:pPr algn="just"/>
            <a: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Charakterystyka grupy docelowej nie może sprowadzać się jedynie do wskazania kategorii osób zaproponowanych w Regulaminie Konkursu. Grupa docelowa nie jest jednorodna, dlatego powinna być rozpatrywana  w różnych </a:t>
            </a:r>
            <a:r>
              <a:rPr lang="pl-PL" sz="1400" dirty="0" err="1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podkategoriach</a:t>
            </a:r>
            <a:r>
              <a:rPr 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:  wiek, płeć, poziom wykształcenia, miejsce zamieszkania, status na rynku pracy, sytuacja rodzinna i materialna.</a:t>
            </a:r>
          </a:p>
          <a:p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b) 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Czy rekrutacja uczestników do projektu została zaplanowana w sposób adekwatny do grupy docelowej?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ctr">
              <a:defRPr/>
            </a:pPr>
            <a:r>
              <a:rPr lang="pl-PL" altLang="pl-PL" sz="1400" b="1" dirty="0" smtClean="0">
                <a:solidFill>
                  <a:srgbClr val="FF0000"/>
                </a:solidFill>
                <a:latin typeface="Lato Light"/>
                <a:cs typeface="+mn-cs"/>
              </a:rPr>
              <a:t>PROSZĘ PAMIĘTAĆ </a:t>
            </a:r>
          </a:p>
          <a:p>
            <a:pPr marL="1588" indent="-1588" algn="just">
              <a:defRPr/>
            </a:pPr>
            <a:r>
              <a:rPr lang="pl-PL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</a:rPr>
              <a:t>Wnioskodawca w treści wniosku jest zobowiązany do umieszczenia zapisu gwarantującego osobom, które korzystały ze wsparcia włączenia społecznego w ramach projektów celu tematycznego 9 RPO WSL 2014-2020, pierwszeństwo udziału w projekcie (kryterium rekrutacyjne).</a:t>
            </a:r>
            <a:endParaRPr lang="pl-PL" sz="1300" dirty="0" smtClean="0">
              <a:solidFill>
                <a:schemeClr val="tx1">
                  <a:lumMod val="50000"/>
                  <a:lumOff val="50000"/>
                </a:schemeClr>
              </a:solidFill>
              <a:latin typeface="Lato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4.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zadania w projekcie zaplanowano i opisano w sposób poprawny?</a:t>
            </a:r>
          </a:p>
          <a:p>
            <a:pPr>
              <a:defRPr/>
            </a:pPr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8. Minimum punktowe wynosi 5 pkt.) </a:t>
            </a:r>
          </a:p>
          <a:p>
            <a:pPr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W</a:t>
            </a:r>
            <a:r>
              <a:rPr lang="x-none" sz="1400" smtClean="0">
                <a:solidFill>
                  <a:srgbClr val="636466"/>
                </a:solidFill>
                <a:latin typeface="Lato Light"/>
              </a:rPr>
              <a:t>eryfikowane będzie:</a:t>
            </a:r>
            <a:endParaRPr lang="pl-PL" sz="1400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 algn="just">
              <a:buFontTx/>
              <a:buAutoNum type="alphaLcParenR"/>
              <a:defRPr/>
            </a:pPr>
            <a:r>
              <a:rPr lang="x-none" sz="1400" smtClean="0">
                <a:solidFill>
                  <a:srgbClr val="636466"/>
                </a:solidFill>
                <a:latin typeface="Lato Light"/>
              </a:rPr>
              <a:t>Czy zadania logicznie korespondują z określoną sytuacją problemową oraz </a:t>
            </a: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/>
            </a:r>
            <a:br>
              <a:rPr lang="pl-PL" sz="1400" dirty="0" smtClean="0">
                <a:solidFill>
                  <a:srgbClr val="636466"/>
                </a:solidFill>
                <a:latin typeface="Lato Light"/>
              </a:rPr>
            </a:b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 </a:t>
            </a:r>
            <a:r>
              <a:rPr lang="x-none" sz="1400" smtClean="0">
                <a:solidFill>
                  <a:srgbClr val="636466"/>
                </a:solidFill>
                <a:latin typeface="Lato Light"/>
              </a:rPr>
              <a:t>wpływają na osiągnięcie wskaźników i założonych celów? Czy zakres zadań/działań realizowanych przez partnera/ów uzasadnia ich udział w projekcie (w przypadku projektów partnerskich)?</a:t>
            </a:r>
            <a:endParaRPr lang="pl-PL" sz="1400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 algn="just">
              <a:buFontTx/>
              <a:buAutoNum type="alphaLcParenR"/>
              <a:defRPr/>
            </a:pPr>
            <a:r>
              <a:rPr lang="pl-PL" sz="1400" dirty="0" smtClean="0">
                <a:solidFill>
                  <a:srgbClr val="636466"/>
                </a:solidFill>
                <a:latin typeface="Lato Light"/>
              </a:rPr>
              <a:t> </a:t>
            </a:r>
            <a:r>
              <a:rPr lang="x-none" sz="1400" smtClean="0">
                <a:solidFill>
                  <a:srgbClr val="636466"/>
                </a:solidFill>
                <a:latin typeface="Lato Light"/>
              </a:rPr>
              <a:t>Czy opisano zakres merytoryczny zadań uwzględniający: rodzaj i charakter wsparcia, liczbę osób jakie otrzymają wsparcie?</a:t>
            </a:r>
            <a:endParaRPr lang="pl-PL" sz="1400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 algn="just">
              <a:buFontTx/>
              <a:buAutoNum type="alphaLcParenR"/>
              <a:defRPr/>
            </a:pPr>
            <a:r>
              <a:rPr lang="x-none" sz="1400" smtClean="0">
                <a:solidFill>
                  <a:srgbClr val="636466"/>
                </a:solidFill>
                <a:latin typeface="Lato Light"/>
              </a:rPr>
              <a:t>Czy określone terminy rozpoczęcia i zakończenia zadań gwarantują efektywną realizację projektu oraz czy wskazano podmiot realizujący działania w ramach zadania, w tym zaangażowaną kadrę?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 </a:t>
            </a: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algn="ctr"/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UWAGA</a:t>
            </a:r>
          </a:p>
          <a:p>
            <a:pPr algn="ctr"/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</a:endParaRPr>
          </a:p>
          <a:p>
            <a:pPr algn="just">
              <a:defRPr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  <a:t>Ze względu na fakt, że uczestnikami projektów są osoby pozbawione stałych źródeł dochodu,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  <a:t>Beneficjent zobowiązany jest do wypłacania wszystkich należnych uczestnikowi świadczeń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  <a:t/>
            </a:r>
            <a:b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</a:b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 lait"/>
              </a:rPr>
              <a:t>(np. stypendiów stażowych, szkoleniowych, refundacji kosztów opieki nad osobą zależną, refundacji kosztów dojazdu na poszczególne formy wsparcia) niezwłocznie po złożeniu przez niego kompletu wymaganych dokumentów.</a:t>
            </a:r>
            <a:endParaRPr lang="pl-PL" altLang="pl-PL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Lato lait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5.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projektodawca posiada doświadczenie i potencjał pozwalające na efektywną realizację </a:t>
            </a:r>
            <a:b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</a:b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projektu ?</a:t>
            </a:r>
          </a:p>
          <a:p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14. Minimum punktowe wynosi 8 pkt.) 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a) Czy projektodawca/partner posiada doświadczenie w obszarze merytorycznym, w którym udzielane będzie wsparcie przewidziane w ramach projektu?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b) Czy projektodawca/partner posiada doświadczenie na rzecz grupy docelowej, do której kierowane będzie wsparcie przewidziane w ramach projektu?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c) Czy projektodawca/partner posiada doświadczenie w zakresie podejmowanych inicjatyw na określonym terytorium, którego dotyczyć będzie realizacja projektu?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d) Czy projektodawca/partner posiada odpowiedni potencjał kadrowy/ merytoryczny?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e) Czy projektodawca/partner posiada odpowiedni potencjał techniczny? </a:t>
            </a:r>
          </a:p>
          <a:p>
            <a:pPr algn="just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f) Czy opisany sposób zarządzania projektem gwarantuje jego prawidłową realizację? Czy uwzględniono udział partner/ów w zarządzaniu projektem (dotyczy projektów partnerskich)?</a:t>
            </a:r>
          </a:p>
          <a:p>
            <a:pPr marL="342900" indent="-342900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</a:pPr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Co do zasady maksymalny dopuszczalny poziom dofinansowania całkowitego wydatków kwalifikowanych na poziomie projektu wynosi: </a:t>
            </a:r>
            <a:r>
              <a:rPr lang="pl-PL" altLang="pl-PL" b="1" dirty="0" smtClean="0">
                <a:solidFill>
                  <a:srgbClr val="FF0000"/>
                </a:solidFill>
                <a:latin typeface="Lato Light"/>
              </a:rPr>
              <a:t>95%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,</a:t>
            </a:r>
          </a:p>
          <a:p>
            <a:pPr algn="just">
              <a:buFont typeface="Arial" pitchFamily="34" charset="0"/>
              <a:buNone/>
            </a:pPr>
            <a:endParaRPr lang="pl-PL" altLang="pl-PL" b="1" dirty="0" smtClean="0">
              <a:solidFill>
                <a:srgbClr val="636466"/>
              </a:solidFill>
              <a:latin typeface="Lato Light"/>
            </a:endParaRPr>
          </a:p>
          <a:p>
            <a:pPr algn="just">
              <a:buFont typeface="Arial" pitchFamily="34" charset="0"/>
              <a:buNone/>
            </a:pP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czyli środki UE + ewentualne współfinansowanie z budżetu państwa lub innych źródeł przyznawane Wnioskodawcy przez właściwą instytucję.</a:t>
            </a:r>
          </a:p>
          <a:p>
            <a:pPr algn="just"/>
            <a:endParaRPr lang="pl-PL" altLang="pl-PL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Minimalny poziom wkładu własnego wynosi: </a:t>
            </a: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 </a:t>
            </a:r>
            <a:r>
              <a:rPr lang="pl-PL" altLang="pl-PL" b="1" dirty="0" smtClean="0">
                <a:solidFill>
                  <a:srgbClr val="FF0000"/>
                </a:solidFill>
                <a:latin typeface="Lato Light"/>
              </a:rPr>
              <a:t>5% </a:t>
            </a:r>
            <a:r>
              <a:rPr lang="pl-PL" b="1" dirty="0" smtClean="0">
                <a:solidFill>
                  <a:srgbClr val="FF0000"/>
                </a:solidFill>
                <a:latin typeface="Lato lait"/>
              </a:rPr>
              <a:t>wydatków kwalifikowalnych </a:t>
            </a:r>
            <a:br>
              <a:rPr lang="pl-PL" b="1" dirty="0" smtClean="0">
                <a:solidFill>
                  <a:srgbClr val="FF0000"/>
                </a:solidFill>
                <a:latin typeface="Lato lait"/>
              </a:rPr>
            </a:br>
            <a:r>
              <a:rPr lang="pl-PL" b="1" dirty="0" smtClean="0">
                <a:solidFill>
                  <a:srgbClr val="FF0000"/>
                </a:solidFill>
                <a:latin typeface="Lato lait"/>
              </a:rPr>
              <a:t>(może być: finansowy lub rzeczowy)</a:t>
            </a: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ctr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Minimalna wartość projektu: </a:t>
            </a:r>
            <a:r>
              <a:rPr lang="pl-PL" b="1" dirty="0" smtClean="0">
                <a:solidFill>
                  <a:srgbClr val="FF0000"/>
                </a:solidFill>
                <a:latin typeface="Lato lait"/>
              </a:rPr>
              <a:t>100 000,00 PLN  </a:t>
            </a: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endParaRPr lang="pl-PL" b="1" dirty="0" smtClean="0">
              <a:solidFill>
                <a:srgbClr val="C00000"/>
              </a:solidFill>
              <a:latin typeface="Lato lait"/>
            </a:endParaRPr>
          </a:p>
          <a:p>
            <a:pPr algn="just" eaLnBrk="0" hangingPunct="0">
              <a:spcAft>
                <a:spcPts val="300"/>
              </a:spcAft>
              <a:buClr>
                <a:srgbClr val="000000"/>
              </a:buClr>
              <a:buSzPct val="100000"/>
            </a:pPr>
            <a:r>
              <a:rPr lang="pl-PL" b="1" dirty="0" smtClean="0">
                <a:solidFill>
                  <a:srgbClr val="FF0000"/>
                </a:solidFill>
                <a:latin typeface="Lato lait"/>
              </a:rPr>
              <a:t>Jeżeli wartość projektu nie przekroczy 100 000,00 EURO to obowiązkowo wnioskodawca rozlicza projekt ryczałtem.</a:t>
            </a:r>
          </a:p>
          <a:p>
            <a:pPr lvl="0" algn="just"/>
            <a:endParaRPr lang="pl-PL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STRUKTURA FINANSOWA PROJEKTU</a:t>
            </a:r>
            <a:endParaRPr lang="pl-PL" altLang="pl-PL" sz="1500" b="1" dirty="0">
              <a:solidFill>
                <a:schemeClr val="tx1">
                  <a:lumMod val="50000"/>
                  <a:lumOff val="50000"/>
                </a:schemeClr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6.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budżet projektu został sporządzony w sposób prawidłowy i zgodny z zasadami </a:t>
            </a:r>
            <a:r>
              <a:rPr lang="pl-PL" altLang="pl-PL" sz="1400" b="1" dirty="0" err="1" smtClean="0">
                <a:solidFill>
                  <a:srgbClr val="636466"/>
                </a:solidFill>
                <a:latin typeface="Lato Light"/>
                <a:cs typeface="+mn-cs"/>
              </a:rPr>
              <a:t>kwalifikowalności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 wydatków ?</a:t>
            </a:r>
          </a:p>
          <a:p>
            <a:r>
              <a:rPr lang="pl-PL" altLang="pl-PL" sz="1400" dirty="0" smtClean="0">
                <a:solidFill>
                  <a:srgbClr val="FF0000"/>
                </a:solidFill>
                <a:latin typeface="Lato Light"/>
              </a:rPr>
              <a:t>(skala punktowa od 0 do 10. Minimum punktowe wynosi 7 pkt.) 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Weryfikowane będzie: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a)czy we wniosku zidentyfikowano wydatki w całości lub w części </a:t>
            </a:r>
            <a:r>
              <a:rPr lang="pl-PL" altLang="pl-PL" sz="1200" dirty="0" err="1" smtClean="0">
                <a:solidFill>
                  <a:srgbClr val="636466"/>
                </a:solidFill>
                <a:latin typeface="Lato Light"/>
              </a:rPr>
              <a:t>niekwalifikowalne</a:t>
            </a:r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, w tym: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 wydatki zbędne, 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 wydatki wchodzące do katalogu kosztów pośrednich, które zostały wykazane w ramach kosztów bezpośrednich,  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 wydatki wskazane, jako niemożliwe do ponoszenia w wytycznych oraz Regulaminie konkursu,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 wydatki zawyżone w stosunku do stawek wskazanych w Taryfikatorze oraz cen rynkowych,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b)czy we wniosku zidentyfikowano inne błędy w konstrukcji budżetu, w tym: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•niewłaściwy poziom wkładu własnego;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•przekroczenie kategorii  limitowanych;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•nieodpowiednia wysokość limitu kosztów pośrednich;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•wydatki przedstawione w sposób uniemożliwiający obiektywną ocenę wartości jednostkowych  (tzw. „zestawy”, „komplety”);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•brak uzasadnienia wydatków w ramach kategorii limitowanych;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•brak wskazania formy zaangażowania i szacunkowego wymiaru czasu pracy personelu projektu   niezbędnego do realizacji zadań merytorycznych (etat/liczba godzin);</a:t>
            </a:r>
          </a:p>
          <a:p>
            <a:pPr algn="just"/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•uchybienia dotyczące oznaczania pomocy de </a:t>
            </a:r>
            <a:r>
              <a:rPr lang="pl-PL" altLang="pl-PL" sz="1200" dirty="0" err="1" smtClean="0">
                <a:solidFill>
                  <a:srgbClr val="636466"/>
                </a:solidFill>
                <a:latin typeface="Lato Light"/>
              </a:rPr>
              <a:t>minimis</a:t>
            </a:r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/pomocy publicznej oraz środków trwałych i </a:t>
            </a:r>
            <a:r>
              <a:rPr lang="pl-PL" altLang="pl-PL" sz="1200" dirty="0" err="1" smtClean="0">
                <a:solidFill>
                  <a:srgbClr val="636466"/>
                </a:solidFill>
                <a:latin typeface="Lato Light"/>
              </a:rPr>
              <a:t>cross-financingu</a:t>
            </a:r>
            <a:r>
              <a:rPr lang="pl-PL" altLang="pl-PL" sz="1200" dirty="0" smtClean="0">
                <a:solidFill>
                  <a:srgbClr val="636466"/>
                </a:solidFill>
                <a:latin typeface="Lato Light"/>
              </a:rPr>
              <a:t>.</a:t>
            </a:r>
          </a:p>
          <a:p>
            <a:pPr algn="just"/>
            <a:endParaRPr lang="pl-PL" altLang="pl-PL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</a:endParaRPr>
          </a:p>
          <a:p>
            <a:pPr algn="just"/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Kryterium może zostać uznane za spełnione w przypadku, gdy min. 75% kosztów bezpośrednich zostało uznane za </a:t>
            </a:r>
            <a:r>
              <a:rPr lang="pl-PL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kwalifikowalne</a:t>
            </a:r>
            <a:r>
              <a:rPr lang="pl-P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 (a więc wartość zmniejszeń w budżecie wynikających z uchybień wskazanych w lit. a nie przekracza 25% kosztów bezpośrednich), w przeciwnym razie kryterium zostaje uznane za niespełnione.</a:t>
            </a:r>
            <a:endParaRPr lang="pl-PL" altLang="pl-PL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</a:endParaRPr>
          </a:p>
          <a:p>
            <a:pPr marL="342900" indent="-342900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OGÓLNE KRYTERIA HORYZONTALNE</a:t>
            </a:r>
          </a:p>
          <a:p>
            <a:pPr marL="342900" indent="-342900" algn="ctr"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Ocena ogólnych kryteriów horyzontalnych 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ma postać „0-1”.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Spełnienie ogólnych kryteriów horyzontalnych jest obligatoryjne 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dla wszystkich projektów.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marL="342900" lvl="2" indent="-342900" algn="ctr">
              <a:defRPr/>
            </a:pPr>
            <a:r>
              <a:rPr lang="x-none" sz="1400" b="1" smtClean="0">
                <a:solidFill>
                  <a:srgbClr val="636466"/>
                </a:solidFill>
                <a:latin typeface="Lato Light"/>
              </a:rPr>
              <a:t>W przypadku, jeśli projekt nie spełni któregokolwiek z ogólnych kryteriów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 h</a:t>
            </a:r>
            <a:r>
              <a:rPr lang="x-none" sz="1400" b="1" smtClean="0">
                <a:solidFill>
                  <a:srgbClr val="636466"/>
                </a:solidFill>
                <a:latin typeface="Lato Light"/>
              </a:rPr>
              <a:t>oryzontalnych, otrzymuje </a:t>
            </a: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on </a:t>
            </a:r>
            <a:r>
              <a:rPr lang="x-none" sz="1400" b="1" smtClean="0">
                <a:solidFill>
                  <a:srgbClr val="636466"/>
                </a:solidFill>
                <a:latin typeface="Lato Light"/>
              </a:rPr>
              <a:t>ostatecznie „0” punktów.</a:t>
            </a: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altLang="pl-PL" sz="1400" b="1" dirty="0" smtClean="0">
                <a:solidFill>
                  <a:srgbClr val="636466"/>
                </a:solidFill>
                <a:latin typeface="Lato Light"/>
              </a:rPr>
              <a:t>1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.</a:t>
            </a:r>
            <a:r>
              <a:rPr lang="pl-PL" sz="1400" b="1" dirty="0" smtClean="0"/>
              <a:t> 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jest zgodny z prawodawstwem unijnym oraz właściwymi zasadami unijnymi w tym:</a:t>
            </a:r>
          </a:p>
          <a:p>
            <a:pPr lvl="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- zasadą równości szans kobiet i mężczyzn w oparciu o standard minimum;</a:t>
            </a:r>
          </a:p>
          <a:p>
            <a:pPr lvl="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- zasadą równości szans i niedyskryminacji, w tym dostępności dla osób z niepełnosprawnościami;</a:t>
            </a:r>
          </a:p>
          <a:p>
            <a:pPr lvl="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- zasadą zrównoważonego rozwoju;</a:t>
            </a:r>
          </a:p>
          <a:p>
            <a:pPr>
              <a:buFontTx/>
              <a:buChar char="-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zasadą partnerstwa? </a:t>
            </a:r>
          </a:p>
          <a:p>
            <a:pPr>
              <a:buFontTx/>
              <a:buChar char="-"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algn="just"/>
            <a:r>
              <a:rPr lang="pl-PL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Wnioskodawca jest zobowiązany do stosowania wymogów określonych w „Standardach dostępności dla polityki spójności 2014-2020”, które stanowią załącznik nr 2 do </a:t>
            </a:r>
            <a:r>
              <a:rPr lang="pl-PL" sz="14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Wytycznych w zakresie realizacji zasady równości szans i niedyskryminacji, w tym dostępności dla osób z niepełnosprawnościami oraz zasady równości szans kobiet i mężczyzn w ramach funduszy unijnych na lata 2014-2020</a:t>
            </a:r>
            <a:r>
              <a:rPr lang="pl-PL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, w tym zapoznania się z zawartym tam katalogiem specyficznych potrzeb osób z niepełnosprawnościami.</a:t>
            </a:r>
          </a:p>
          <a:p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2. Czy projekt jest zgodny z prawodawstwem krajowym obowiązującym na dzień ogłoszenia konkursu/ wystosowania wezwania do złożenia wniosku?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OGÓLNE KRYTERIUM NEGOCJACYJNE</a:t>
            </a:r>
          </a:p>
          <a:p>
            <a:pPr marL="342900" indent="-342900" algn="ctr"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Ocena ogólnego kryterium negocjacyjnego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sz="1400" b="1" dirty="0" smtClean="0">
                <a:solidFill>
                  <a:srgbClr val="636466"/>
                </a:solidFill>
                <a:latin typeface="Lato Light"/>
              </a:rPr>
              <a:t>ma postać „0-1”.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pl-PL" sz="1400" b="1" dirty="0" smtClean="0">
              <a:solidFill>
                <a:srgbClr val="636466"/>
              </a:solidFill>
              <a:latin typeface="Lato Light"/>
            </a:endParaRPr>
          </a:p>
          <a:p>
            <a:pPr marL="342900" indent="-342900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spełnia warunki postawione przez oceniających lub przewodniczącego KOP?</a:t>
            </a:r>
          </a:p>
          <a:p>
            <a:pPr algn="just"/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</a:endParaRPr>
          </a:p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Weryfikowane będzie:</a:t>
            </a:r>
          </a:p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-czy wniosek o dofinansowanie projektu zawiera korekty wynikające z uwag oceniających lub przewodniczącego KOP oraz</a:t>
            </a:r>
          </a:p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</a:rPr>
              <a:t>-czy Projektodawca przedstawił wymagane informacje i wyjaśnienia dotyczące określonych zapisów we wniosku, które są wystarczające do uznania kryterium za spełnione.</a:t>
            </a:r>
            <a:endParaRPr lang="pl-PL" altLang="pl-PL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Lato"/>
              <a:cs typeface="+mn-cs"/>
            </a:endParaRPr>
          </a:p>
          <a:p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defRPr/>
            </a:pPr>
            <a:r>
              <a:rPr lang="pl-PL" b="1" dirty="0" smtClean="0">
                <a:solidFill>
                  <a:srgbClr val="636466"/>
                </a:solidFill>
                <a:latin typeface="Lato Light"/>
              </a:rPr>
              <a:t>SZCZEGÓŁOWE  KRYTERIA  DOSTĘPU  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r>
              <a:rPr lang="pl-PL" b="1" dirty="0" smtClean="0">
                <a:solidFill>
                  <a:srgbClr val="636466"/>
                </a:solidFill>
                <a:latin typeface="Lato Light"/>
              </a:rPr>
              <a:t>WERYFIKOWANE NA ETAPIE OCENY FORMALNO-MERYTORYCZNEJ</a:t>
            </a:r>
          </a:p>
          <a:p>
            <a:pPr algn="ctr">
              <a:buClr>
                <a:srgbClr val="000000"/>
              </a:buClr>
              <a:buSzPct val="100000"/>
              <a:defRPr/>
            </a:pPr>
            <a:endParaRPr lang="pl-PL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defRPr/>
            </a:pPr>
            <a:r>
              <a:rPr lang="pl-PL" b="1" dirty="0" smtClean="0">
                <a:solidFill>
                  <a:srgbClr val="636466"/>
                </a:solidFill>
                <a:latin typeface="Lato Light"/>
              </a:rPr>
              <a:t>Ocena kryteriów merytorycznych ma postać „0-1”</a:t>
            </a:r>
          </a:p>
          <a:p>
            <a:pPr algn="ctr">
              <a:defRPr/>
            </a:pPr>
            <a:endParaRPr lang="pl-PL" b="1" dirty="0" smtClean="0">
              <a:solidFill>
                <a:srgbClr val="636466"/>
              </a:solidFill>
              <a:latin typeface="Lato Light"/>
            </a:endParaRPr>
          </a:p>
          <a:p>
            <a:pPr marL="0" lvl="2" algn="ctr">
              <a:defRPr/>
            </a:pPr>
            <a:r>
              <a:rPr lang="x-none" b="1" smtClean="0">
                <a:solidFill>
                  <a:srgbClr val="636466"/>
                </a:solidFill>
                <a:latin typeface="Lato Light"/>
              </a:rPr>
              <a:t>W przypadku, jeśli projekt nie spełni któregokolwiek ze szczegółowych kryteriów dostępu, projekt otrzymuje ostatecznie „0” punktów.</a:t>
            </a:r>
            <a:endParaRPr lang="pl-PL" b="1" dirty="0" smtClean="0">
              <a:solidFill>
                <a:srgbClr val="636466"/>
              </a:solidFill>
              <a:latin typeface="Lato Light"/>
            </a:endParaRPr>
          </a:p>
          <a:p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okres realizacji projektu wskazany we wniosku o dofinansowanie projektu na etapie ubiegania się o dofinansowanie nie przekracza 24 miesięcy?</a:t>
            </a:r>
          </a:p>
          <a:p>
            <a:pPr marL="342900" indent="-342900">
              <a:buAutoNum type="arabicPeriod"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>
              <a:buAutoNum type="arabicPeriod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grupę docelową projektu stanowią: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1) Osoby powyżej 30 roku życia (od dnia 30 urodzin), które są bezrobotne (lub nieaktywne zawodowo), należące co najmniej do jednej z poniższych, znajdujących się w najtrudniejszej sytuacji na rynku pracy grup: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powyżej 50 roku życia;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kobiety (szczególnie powracające na rynek pracy po przerwie związanej z urodzeniem i wychowywaniem dziecka);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z niepełnosprawnościami;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długotrwale bezrobotne;</a:t>
            </a:r>
          </a:p>
          <a:p>
            <a:pPr marL="342900" lvl="0" indent="14288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o niskich kwalifikacjach?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Z wyłączeniem osób odbywających karę pozbawienia wolności.</a:t>
            </a:r>
          </a:p>
          <a:p>
            <a:pPr marL="342900" indent="-342900"/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minimalna wartość projektu wynosi 500 000 PLN? (nie dotyczy instrumentu terytorialnego RLKS, OSI).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</a:t>
            </a:r>
            <a:r>
              <a:rPr lang="pl-PL" altLang="pl-PL" sz="1400" b="1" u="sng" dirty="0" smtClean="0">
                <a:solidFill>
                  <a:srgbClr val="636466"/>
                </a:solidFill>
                <a:latin typeface="Lato Light"/>
                <a:cs typeface="+mn-cs"/>
              </a:rPr>
              <a:t>W przypadku RLKS minimalna wartość projektu wynosi 100 000 PLN 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w przypadku  osób pozostających bez pracy w momencie przystąpienia do projektu,  projekt zakłada realizację minimalnych poziomów efektywności zatrudnieniowej dla poszczególnych grup docelowych?</a:t>
            </a:r>
          </a:p>
          <a:p>
            <a:pPr marL="342900" indent="-342900">
              <a:buAutoNum type="arabicPeriod" startAt="4"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w przypadku realizacji w ramach projektu szkoleń/kursów z zakresu nabywania nowych, podwyższania lub uzupełniania kwalifikacji, Wnioskodawca zapewnia, że uzyskanie kwalifikacji zostało poprzedzone procesem walidacji i certyfikacji? Czy wskazane formy wsparcia kończą się egzaminem: 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a) zewnętrznym, lub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b) przeprowadzonym przez Projektodawcę lub Partnera, o ile posiadają oni uprawnienia do egzaminowania w zakresie zgodnym z realizowanymi szkoleniami?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Czy szkolenie/kurs kończy się wydaniem uczestnikowi/uczestniczce certyfikatu rozpoznawalnego w danej branży / świadectwa potwierdzającego uzyskanie kwalifikacji/</a:t>
            </a:r>
            <a:r>
              <a:rPr lang="pl-PL" altLang="pl-PL" sz="1400" b="1" dirty="0" err="1" smtClean="0">
                <a:solidFill>
                  <a:srgbClr val="636466"/>
                </a:solidFill>
                <a:latin typeface="Lato Light"/>
                <a:cs typeface="+mn-cs"/>
              </a:rPr>
              <a:t>kwalifikacji</a:t>
            </a: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 w zawodzie?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W przypadku kursów / szkoleń prowadzących do nabycia kompetencji (konkretnych efektów uczenia się uzyskiwanych w toku szkolenia),  dokument potwierdzający nabycie kompetencji powinien zawierać informacje na temat uzyskanych przez uczestnika efektów uczenia się w rozumieniu Wytycznych w zakresie monitorowania postępu rzeczowego realizacji programów operacyjnych na lata 2014-2020.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Kryterium odnosi się do 2 typu operacji.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wnioskodawca i partnerzy projektu (jeżeli dotyczy) dysponują administracyjną i operacyjną zdolnością do realizacji projektu?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SZCZEGÓŁOWE KRYTERIA DODATKOWE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b="1" dirty="0" smtClean="0">
              <a:solidFill>
                <a:srgbClr val="636466"/>
              </a:solidFill>
              <a:latin typeface="Lato Light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b="1" dirty="0" smtClean="0">
              <a:solidFill>
                <a:srgbClr val="636466"/>
              </a:solidFill>
              <a:latin typeface="Lato Light"/>
            </a:endParaRPr>
          </a:p>
          <a:p>
            <a:pPr marL="0" lvl="2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solidFill>
                  <a:srgbClr val="636466"/>
                </a:solidFill>
                <a:latin typeface="Lato Light"/>
              </a:rPr>
              <a:t>Punkty przyznawane będą wyłącznie tym wnioskom, które otrzymają wymagane minimum punktowe za spełnianie ogólnych kryteriów merytorycznych</a:t>
            </a:r>
          </a:p>
          <a:p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1116013" y="2852738"/>
            <a:ext cx="72723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dirty="0">
                <a:solidFill>
                  <a:srgbClr val="636466"/>
                </a:solidFill>
                <a:latin typeface="Lato Light"/>
              </a:rPr>
              <a:t>Liczba osób planowanych do objęcia wsparciem </a:t>
            </a:r>
            <a:br>
              <a:rPr lang="pl-PL" altLang="pl-PL" dirty="0">
                <a:solidFill>
                  <a:srgbClr val="636466"/>
                </a:solidFill>
                <a:latin typeface="Lato Light"/>
              </a:rPr>
            </a:br>
            <a:r>
              <a:rPr lang="pl-PL" altLang="pl-PL" dirty="0">
                <a:solidFill>
                  <a:srgbClr val="636466"/>
                </a:solidFill>
                <a:latin typeface="Lato Light"/>
              </a:rPr>
              <a:t>w ramach projektów dofinansowanych w niniejszym konkursie wynosi:</a:t>
            </a:r>
          </a:p>
          <a:p>
            <a:pPr algn="ctr"/>
            <a:r>
              <a:rPr lang="pl-PL" altLang="pl-PL" b="1" dirty="0" smtClean="0">
                <a:solidFill>
                  <a:srgbClr val="FF0000"/>
                </a:solidFill>
                <a:latin typeface="Lato Light"/>
              </a:rPr>
              <a:t>366</a:t>
            </a:r>
            <a:r>
              <a:rPr lang="pl-PL" altLang="pl-PL" dirty="0" smtClean="0">
                <a:solidFill>
                  <a:srgbClr val="636466"/>
                </a:solidFill>
                <a:latin typeface="Lato Light"/>
              </a:rPr>
              <a:t> </a:t>
            </a:r>
            <a:r>
              <a:rPr lang="pl-PL" altLang="pl-PL" dirty="0">
                <a:solidFill>
                  <a:srgbClr val="636466"/>
                </a:solidFill>
                <a:latin typeface="Lato Light"/>
              </a:rPr>
              <a:t>osób</a:t>
            </a:r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1123384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>
                <a:solidFill>
                  <a:srgbClr val="636466"/>
                </a:solidFill>
                <a:latin typeface="Novecento wide Book" pitchFamily="50" charset="-18"/>
              </a:rPr>
              <a:t>LICZBA OSÓB PLANOWANYCH </a:t>
            </a: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DO OBJĘCIA WSPARCIEM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projektodawca lub partner/partnerzy lub realizator projektu posiada/ją co najmniej: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-  2-letnie doświadczenie w  realizacji przedsięwzięć na terenie województwa śląskiego w obszarze interwencji tj. doświadczenie w realizacji poszczególnych typów operacji dla wskazanych grup docelowych oraz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- doświadczenie w realizacji minimum 3 projektów współfinansowanych z EFS?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</a:t>
            </a:r>
            <a:r>
              <a:rPr lang="pl-PL" altLang="pl-PL" sz="1400" dirty="0" smtClean="0">
                <a:solidFill>
                  <a:srgbClr val="FF0000"/>
                </a:solidFill>
                <a:latin typeface="Lato Light"/>
                <a:cs typeface="+mn-cs"/>
              </a:rPr>
              <a:t>Waga punktowa: 4</a:t>
            </a:r>
          </a:p>
          <a:p>
            <a:pPr marL="342900" indent="-342900"/>
            <a:endParaRPr lang="pl-PL" altLang="pl-PL" sz="1400" dirty="0" smtClean="0">
              <a:solidFill>
                <a:srgbClr val="FF0000"/>
              </a:solidFill>
              <a:latin typeface="Lato Light"/>
              <a:cs typeface="+mn-cs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Projektodawca / partner wiodący posiada siedzibę na obszarze Województwa </a:t>
            </a:r>
            <a:b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</a:b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Śląskiego 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</a:t>
            </a:r>
            <a:r>
              <a:rPr lang="pl-PL" altLang="pl-PL" sz="1400" dirty="0" smtClean="0">
                <a:solidFill>
                  <a:srgbClr val="FF0000"/>
                </a:solidFill>
                <a:latin typeface="Lato Light"/>
                <a:cs typeface="+mn-cs"/>
              </a:rPr>
              <a:t>Waga punktowa: 2</a:t>
            </a:r>
          </a:p>
          <a:p>
            <a:pPr marL="342900" indent="-342900"/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co najmniej 33% uczestników projektu uzyska kwalifikacje po opuszczeniu programu?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</a:t>
            </a:r>
            <a:r>
              <a:rPr lang="pl-PL" altLang="pl-PL" sz="1400" dirty="0" smtClean="0">
                <a:solidFill>
                  <a:srgbClr val="FF0000"/>
                </a:solidFill>
                <a:latin typeface="Lato Light"/>
                <a:cs typeface="+mn-cs"/>
              </a:rPr>
              <a:t>Waga punktowa: 1</a:t>
            </a:r>
          </a:p>
          <a:p>
            <a:pPr marL="342900" indent="-342900"/>
            <a:endParaRPr lang="pl-PL" b="1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95536" y="1916832"/>
            <a:ext cx="8352457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grupę docelową w projekcie stanowią w całości:</a:t>
            </a:r>
          </a:p>
          <a:p>
            <a:pPr marL="357188" lvl="1" indent="100013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długotrwale bezrobotne 	lub </a:t>
            </a:r>
          </a:p>
          <a:p>
            <a:pPr marL="357188" lvl="1" indent="100013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o niskich kwalifikacjach 	lub </a:t>
            </a:r>
          </a:p>
          <a:p>
            <a:pPr marL="357188" lvl="1" indent="100013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bierne zawodowo 		lub </a:t>
            </a:r>
          </a:p>
          <a:p>
            <a:pPr marL="357188" lvl="1" indent="100013">
              <a:buFont typeface="Arial" pitchFamily="34" charset="0"/>
              <a:buChar char="•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osoby w wieku 50 lat i więcej ?</a:t>
            </a:r>
          </a:p>
          <a:p>
            <a:pPr marL="357188" lvl="1" indent="100013">
              <a:buFont typeface="Arial" pitchFamily="34" charset="0"/>
              <a:buChar char="•"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57188" lvl="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Grupę docelową w projekcie stanowią  w całości osoby bierne zawodowo - 10 </a:t>
            </a:r>
            <a:r>
              <a:rPr lang="pl-P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endParaRPr lang="pl-PL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57188" lvl="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Grupę docelową w projekcie stanowią  w całości osoby o niskich kwalifikacjach – 9 </a:t>
            </a:r>
            <a:r>
              <a:rPr lang="pl-P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endParaRPr lang="pl-PL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57188" lvl="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Grupę docelową w projekcie stanowią  w całości osoby  długotrwale bezrobotne – 8 </a:t>
            </a:r>
            <a:r>
              <a:rPr lang="pl-P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endParaRPr lang="pl-PL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57188" lvl="0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Grupę docelową w projekcie stanowią  w całości osoby w wieku 50 lat i więcej – 5 </a:t>
            </a:r>
            <a:r>
              <a:rPr lang="pl-P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endParaRPr lang="pl-PL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57188">
              <a:buFont typeface="Arial" pitchFamily="34" charset="0"/>
              <a:buChar char="•"/>
            </a:pPr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Brak wskazania kategorii grupy docelowej – 0 </a:t>
            </a:r>
            <a:r>
              <a:rPr lang="pl-PL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endParaRPr lang="pl-PL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57188"/>
            <a:r>
              <a:rPr lang="pl-PL" altLang="pl-PL" sz="1400" dirty="0" smtClean="0">
                <a:solidFill>
                  <a:srgbClr val="FF0000"/>
                </a:solidFill>
                <a:latin typeface="Lato Light"/>
                <a:cs typeface="+mn-cs"/>
              </a:rPr>
              <a:t>Waga punktowa: 0-10</a:t>
            </a:r>
          </a:p>
          <a:p>
            <a:pPr marL="342900" indent="-342900"/>
            <a:endParaRPr lang="pl-PL" altLang="pl-PL" sz="1400" dirty="0" smtClean="0">
              <a:solidFill>
                <a:srgbClr val="FF0000"/>
              </a:solidFill>
              <a:latin typeface="Lato Light"/>
              <a:cs typeface="+mn-cs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Czy projekt jest skierowany w co najmniej 60% do osób zamieszkujących (w rozumieniu przepisów Kodeksu cywilnego) miasta średnie oraz miasta średnie tracące funkcje społeczno-gospodarcze? 	</a:t>
            </a:r>
          </a:p>
          <a:p>
            <a:pPr marL="342900" indent="-342900"/>
            <a:r>
              <a:rPr lang="pl-PL" altLang="pl-PL" sz="1400" b="1" dirty="0" smtClean="0">
                <a:solidFill>
                  <a:srgbClr val="636466"/>
                </a:solidFill>
                <a:latin typeface="Lato Light"/>
                <a:cs typeface="+mn-cs"/>
              </a:rPr>
              <a:t>	</a:t>
            </a:r>
            <a:r>
              <a:rPr lang="pl-PL" altLang="pl-PL" sz="1400" dirty="0" smtClean="0">
                <a:solidFill>
                  <a:srgbClr val="FF0000"/>
                </a:solidFill>
                <a:latin typeface="Lato Light"/>
                <a:cs typeface="+mn-cs"/>
              </a:rPr>
              <a:t>Waga punktowa: 3</a:t>
            </a:r>
          </a:p>
          <a:p>
            <a:pPr marL="342900" indent="14288"/>
            <a:endParaRPr lang="pl-PL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  <a:cs typeface="+mn-cs"/>
            </a:endParaRPr>
          </a:p>
          <a:p>
            <a:pPr marL="342900" indent="14288"/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Lista miast średnich oraz miast średnich tracących funkcje społeczno-gospodarcze stanowi załącznik nr 13 do Regulaminu konkursu.</a:t>
            </a:r>
            <a:endParaRPr lang="pl-PL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pPr marL="342900" indent="-342900" algn="just">
              <a:defRPr/>
            </a:pPr>
            <a:endParaRPr lang="pl-PL" altLang="pl-PL" sz="1400" b="1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altLang="pl-PL" sz="1400" dirty="0" smtClean="0">
              <a:solidFill>
                <a:srgbClr val="636466"/>
              </a:solidFill>
              <a:latin typeface="Lato Light"/>
              <a:cs typeface="+mn-cs"/>
            </a:endParaRPr>
          </a:p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altLang="pl-PL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b="1" i="1" dirty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KRYTERIA WYBORU PROJEKTÓW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84784"/>
            <a:ext cx="835292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Wojewódzki Urząd Pracy w Katowicach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ul. Kościuszki 30, 40-048 Katowice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Zespół ds. Promocji i Informacji (pokój nr 2)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numery telefonu: 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32 757 33 11 </a:t>
            </a:r>
          </a:p>
          <a:p>
            <a:pPr algn="ctr"/>
            <a:r>
              <a:rPr lang="pl-PL" altLang="pl-PL" sz="1400" dirty="0" err="1" smtClean="0">
                <a:solidFill>
                  <a:srgbClr val="636466"/>
                </a:solidFill>
                <a:latin typeface="Lato Light"/>
              </a:rPr>
              <a:t>fax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: 32 757 33 62</a:t>
            </a: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e-mail: </a:t>
            </a:r>
            <a:r>
              <a:rPr lang="pl-PL" altLang="pl-PL" sz="1400" u="sng" dirty="0" err="1" smtClean="0">
                <a:solidFill>
                  <a:srgbClr val="636466"/>
                </a:solidFill>
                <a:latin typeface="Lato Light"/>
                <a:hlinkClick r:id="rId3"/>
              </a:rPr>
              <a:t>efs@wup-katowice.pl</a:t>
            </a:r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u="sng" dirty="0" smtClean="0">
                <a:solidFill>
                  <a:srgbClr val="636466"/>
                </a:solidFill>
                <a:latin typeface="Lato Light"/>
              </a:rPr>
              <a:t>http://wupkatowice.praca.gov.pl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,</a:t>
            </a:r>
          </a:p>
          <a:p>
            <a:pPr algn="ctr"/>
            <a:r>
              <a:rPr lang="pl-PL" altLang="pl-PL" sz="1400" u="sng" dirty="0" smtClean="0">
                <a:solidFill>
                  <a:srgbClr val="636466"/>
                </a:solidFill>
                <a:latin typeface="Lato Light"/>
              </a:rPr>
              <a:t>http://rpo.wup-katowice.pl,</a:t>
            </a:r>
            <a:endParaRPr lang="pl-PL" altLang="pl-PL" sz="1400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u="sng" dirty="0" smtClean="0">
                <a:solidFill>
                  <a:srgbClr val="636466"/>
                </a:solidFill>
                <a:latin typeface="Lato Light"/>
                <a:hlinkClick r:id="rId4"/>
              </a:rPr>
              <a:t>https://rpo.slaskie.pl</a:t>
            </a:r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u="sng" dirty="0" smtClean="0">
                <a:solidFill>
                  <a:srgbClr val="636466"/>
                </a:solidFill>
                <a:latin typeface="Lato Light"/>
                <a:hlinkClick r:id="rId5"/>
              </a:rPr>
              <a:t>Główny Punkt Informacyjny Funduszy Europejskich w Katowicach </a:t>
            </a:r>
            <a:endParaRPr lang="pl-PL" altLang="pl-PL" sz="1400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ul. Dąbrowskiego 23 , 40-037 Katowice </a:t>
            </a:r>
          </a:p>
          <a:p>
            <a:pPr algn="ctr"/>
            <a:endParaRPr lang="pl-PL" altLang="pl-PL" sz="1400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Godziny pracy: </a:t>
            </a:r>
            <a:r>
              <a:rPr lang="pl-PL" altLang="pl-PL" sz="1400" dirty="0" err="1" smtClean="0">
                <a:solidFill>
                  <a:srgbClr val="636466"/>
                </a:solidFill>
                <a:latin typeface="Lato Light"/>
              </a:rPr>
              <a:t>pon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. 7.00-17.00, </a:t>
            </a:r>
            <a:r>
              <a:rPr lang="pl-PL" altLang="pl-PL" sz="1400" dirty="0" err="1" smtClean="0">
                <a:solidFill>
                  <a:srgbClr val="636466"/>
                </a:solidFill>
                <a:latin typeface="Lato Light"/>
              </a:rPr>
              <a:t>wt.-pt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. 7.30-15.30 </a:t>
            </a:r>
          </a:p>
          <a:p>
            <a:pPr algn="ctr"/>
            <a:endParaRPr lang="pl-PL" altLang="pl-PL" sz="1400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dirty="0" smtClean="0">
                <a:solidFill>
                  <a:srgbClr val="636466"/>
                </a:solidFill>
                <a:latin typeface="Lato Light"/>
              </a:rPr>
              <a:t>Telefony do konsultantów: 32 77 40 172; 32 77 40 193; 32 77 40 194 </a:t>
            </a:r>
          </a:p>
          <a:p>
            <a:pPr algn="ctr"/>
            <a:endParaRPr lang="pl-PL" altLang="pl-PL" sz="1400" u="sng" dirty="0" smtClean="0">
              <a:solidFill>
                <a:srgbClr val="636466"/>
              </a:solidFill>
              <a:latin typeface="Lato Light"/>
            </a:endParaRP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INFORMACJI UDZIELA : </a:t>
            </a:r>
            <a:endParaRPr lang="pl-PL" altLang="pl-PL" sz="1500" b="1" dirty="0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woznica\Desktop\Obraz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4355976" y="1466336"/>
            <a:ext cx="4104456" cy="584775"/>
          </a:xfrm>
          <a:prstGeom prst="rect">
            <a:avLst/>
          </a:prstGeom>
          <a:noFill/>
          <a:ln w="76200">
            <a:solidFill>
              <a:srgbClr val="646464"/>
            </a:solidFill>
            <a:miter lim="800000"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Dziękuję za uwagę</a:t>
            </a:r>
            <a:endParaRPr lang="pl-PL" sz="3200" b="1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740842" y="2073058"/>
            <a:ext cx="2711352" cy="923330"/>
          </a:xfrm>
          <a:prstGeom prst="rect">
            <a:avLst/>
          </a:prstGeom>
          <a:noFill/>
          <a:ln w="38100">
            <a:solidFill>
              <a:srgbClr val="5C5C5C"/>
            </a:solidFill>
            <a:miter lim="800000"/>
          </a:ln>
        </p:spPr>
        <p:txBody>
          <a:bodyPr wrap="square" rtlCol="0">
            <a:spAutoFit/>
          </a:bodyPr>
          <a:lstStyle/>
          <a:p>
            <a:pPr algn="ctr" eaLnBrk="1" hangingPunct="1"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Normal" pitchFamily="50" charset="-18"/>
              </a:rPr>
              <a:t>Wojewódzki Urząd Pracy</a:t>
            </a:r>
          </a:p>
          <a:p>
            <a:pPr algn="ctr" eaLnBrk="1" hangingPunct="1"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Normal" pitchFamily="50" charset="-18"/>
              </a:rPr>
              <a:t>w Katowicach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116013" y="1916113"/>
            <a:ext cx="7272337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1400" dirty="0">
                <a:solidFill>
                  <a:srgbClr val="636466"/>
                </a:solidFill>
                <a:latin typeface="Lato Light"/>
              </a:rPr>
              <a:t>Nabór wniosków o dofinansowanie realizacji projektów będzie prowadzony</a:t>
            </a:r>
          </a:p>
          <a:p>
            <a:pPr algn="ctr"/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>od dnia </a:t>
            </a:r>
            <a:r>
              <a:rPr lang="pl-PL" altLang="pl-PL" sz="1400" b="1" dirty="0" smtClean="0">
                <a:solidFill>
                  <a:srgbClr val="FF0000"/>
                </a:solidFill>
                <a:latin typeface="Lato Light"/>
              </a:rPr>
              <a:t>30 maja 2018 </a:t>
            </a:r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>r. (od godz. </a:t>
            </a:r>
            <a:r>
              <a:rPr lang="pl-PL" altLang="pl-PL" sz="1400" b="1" dirty="0" smtClean="0">
                <a:solidFill>
                  <a:srgbClr val="FF0000"/>
                </a:solidFill>
                <a:latin typeface="Lato Light"/>
              </a:rPr>
              <a:t>0:00:00) </a:t>
            </a:r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/>
            </a:r>
            <a:br>
              <a:rPr lang="pl-PL" altLang="pl-PL" sz="1400" b="1" dirty="0">
                <a:solidFill>
                  <a:srgbClr val="FF0000"/>
                </a:solidFill>
                <a:latin typeface="Lato Light"/>
              </a:rPr>
            </a:br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>do dnia 28 </a:t>
            </a:r>
            <a:r>
              <a:rPr lang="pl-PL" altLang="pl-PL" sz="1400" b="1" dirty="0" smtClean="0">
                <a:solidFill>
                  <a:srgbClr val="FF0000"/>
                </a:solidFill>
                <a:latin typeface="Lato Light"/>
              </a:rPr>
              <a:t>czerwca 2018 </a:t>
            </a:r>
            <a:r>
              <a:rPr lang="pl-PL" altLang="pl-PL" sz="1400" b="1" dirty="0">
                <a:solidFill>
                  <a:srgbClr val="FF0000"/>
                </a:solidFill>
                <a:latin typeface="Lato Light"/>
              </a:rPr>
              <a:t>r. (do godz. </a:t>
            </a:r>
            <a:r>
              <a:rPr lang="pl-PL" altLang="pl-PL" sz="1400" b="1" dirty="0" smtClean="0">
                <a:solidFill>
                  <a:srgbClr val="FF0000"/>
                </a:solidFill>
                <a:latin typeface="Lato Light"/>
              </a:rPr>
              <a:t>12:00:00). </a:t>
            </a:r>
            <a:endParaRPr lang="pl-PL" altLang="pl-PL" sz="1400" b="1" dirty="0">
              <a:solidFill>
                <a:srgbClr val="FF0000"/>
              </a:solidFill>
              <a:latin typeface="Lato Light"/>
            </a:endParaRPr>
          </a:p>
          <a:p>
            <a:pPr algn="ctr"/>
            <a:endParaRPr lang="pl-PL" altLang="pl-PL" sz="1400" b="1" dirty="0">
              <a:solidFill>
                <a:srgbClr val="636466"/>
              </a:solidFill>
              <a:latin typeface="Lato Light"/>
            </a:endParaRPr>
          </a:p>
          <a:p>
            <a:pPr algn="ctr"/>
            <a:r>
              <a:rPr lang="pl-PL" altLang="pl-PL" sz="1400" dirty="0">
                <a:solidFill>
                  <a:srgbClr val="636466"/>
                </a:solidFill>
                <a:latin typeface="Lato Light"/>
              </a:rPr>
              <a:t>Wnioski złożone po upływie terminu naboru będą pozostawione bez rozpatrzenia </a:t>
            </a:r>
          </a:p>
          <a:p>
            <a:pPr algn="ctr"/>
            <a:r>
              <a:rPr lang="pl-PL" altLang="pl-PL" sz="1400" b="1" dirty="0">
                <a:solidFill>
                  <a:srgbClr val="636466"/>
                </a:solidFill>
                <a:latin typeface="Lato Light"/>
              </a:rPr>
              <a:t>(decyduje data i godzina złożenia wniosku za pośrednictwem jednej  </a:t>
            </a:r>
            <a:br>
              <a:rPr lang="pl-PL" altLang="pl-PL" sz="1400" b="1" dirty="0">
                <a:solidFill>
                  <a:srgbClr val="636466"/>
                </a:solidFill>
                <a:latin typeface="Lato Light"/>
              </a:rPr>
            </a:br>
            <a:r>
              <a:rPr lang="pl-PL" altLang="pl-PL" sz="1400" b="1" dirty="0">
                <a:solidFill>
                  <a:srgbClr val="636466"/>
                </a:solidFill>
                <a:latin typeface="Lato Light"/>
              </a:rPr>
              <a:t>z platform SEKAP lub </a:t>
            </a:r>
            <a:r>
              <a:rPr lang="pl-PL" altLang="pl-PL" sz="1400" b="1" dirty="0" err="1">
                <a:solidFill>
                  <a:srgbClr val="636466"/>
                </a:solidFill>
                <a:latin typeface="Lato Light"/>
              </a:rPr>
              <a:t>ePUAP</a:t>
            </a:r>
            <a:r>
              <a:rPr lang="pl-PL" altLang="pl-PL" sz="1400" b="1" dirty="0">
                <a:solidFill>
                  <a:srgbClr val="636466"/>
                </a:solidFill>
                <a:latin typeface="Lato Light"/>
              </a:rPr>
              <a:t>)</a:t>
            </a:r>
            <a:r>
              <a:rPr lang="pl-PL" altLang="pl-PL" sz="1400" dirty="0">
                <a:solidFill>
                  <a:srgbClr val="636466"/>
                </a:solidFill>
                <a:latin typeface="Lato Light"/>
              </a:rPr>
              <a:t>. </a:t>
            </a: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  <a:cs typeface="Times New Roman" pitchFamily="18" charset="0"/>
            </a:endParaRPr>
          </a:p>
          <a:p>
            <a:pPr algn="ctr"/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W przypadku awarii krytycznej* LSI 2014 w ostatnim dniu trwania naboru wniosków o dofinansowanie projektów, przewiduje się wydłużenie trwania naboru o 1 dzień, przy czym uznaje się, iż nie będzie to stanowiło zmiany Regulaminu konkursu. 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IOK </a:t>
            </a:r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poda do publicznej wiadomości, na stronie internetowej 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RPO WSL/IOK oraz </a:t>
            </a:r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P</a:t>
            </a:r>
            <a:r>
              <a:rPr lang="pl-PL" altLang="pl-PL" sz="1400" dirty="0" smtClean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ortalu</a:t>
            </a:r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, informację o awarii krytycznej LSI 2014 i przedłużeniu terminu zakończenia naboru.</a:t>
            </a:r>
          </a:p>
          <a:p>
            <a:pPr algn="ctr"/>
            <a:endParaRPr lang="pl-PL" altLang="pl-PL" sz="1400" dirty="0">
              <a:solidFill>
                <a:srgbClr val="636466"/>
              </a:solidFill>
              <a:latin typeface="Lato Light"/>
              <a:cs typeface="Times New Roman" pitchFamily="18" charset="0"/>
            </a:endParaRPr>
          </a:p>
          <a:p>
            <a:pPr algn="just"/>
            <a:r>
              <a:rPr lang="pl-PL" altLang="pl-PL" sz="1400" dirty="0">
                <a:solidFill>
                  <a:srgbClr val="636466"/>
                </a:solidFill>
                <a:latin typeface="Lato Light"/>
                <a:cs typeface="Times New Roman" pitchFamily="18" charset="0"/>
              </a:rPr>
              <a:t>* rozumiana jako nieprawidłowości w działaniu po stronie systemu uniemożliwiające korzystanie użytkownikom z podstawowych usług w zakresie naborów, potwierdzonych przez IOK;</a:t>
            </a:r>
            <a:endParaRPr lang="pl-PL" altLang="pl-PL" sz="1400" dirty="0">
              <a:solidFill>
                <a:srgbClr val="636466"/>
              </a:solidFill>
              <a:latin typeface="Lato Light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79388" y="692150"/>
            <a:ext cx="6342062" cy="846138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altLang="pl-PL" sz="160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>
                <a:solidFill>
                  <a:srgbClr val="636466"/>
                </a:solidFill>
                <a:latin typeface="Novecento wide Book" pitchFamily="50" charset="-18"/>
              </a:rPr>
              <a:t>TERMIN I SPOSÓB SKŁADANIA WNIOSKU </a:t>
            </a:r>
            <a:endParaRPr lang="pl-PL" altLang="pl-PL">
              <a:solidFill>
                <a:srgbClr val="636466"/>
              </a:solidFill>
              <a:latin typeface="Novecento wide Book" pitchFamily="50" charset="-18"/>
            </a:endParaRPr>
          </a:p>
          <a:p>
            <a:pPr eaLnBrk="1" hangingPunct="1">
              <a:buFont typeface="Arial" pitchFamily="34" charset="0"/>
              <a:buNone/>
            </a:pPr>
            <a:endParaRPr lang="pl-PL" altLang="pl-PL" sz="1500" b="1">
              <a:solidFill>
                <a:srgbClr val="636466"/>
              </a:solidFill>
              <a:latin typeface="Novecento wide Normal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endParaRPr lang="pl-PL" sz="1600" b="1" dirty="0" smtClean="0">
              <a:solidFill>
                <a:srgbClr val="FF0000"/>
              </a:solidFill>
              <a:latin typeface="Lato lait"/>
            </a:endParaRPr>
          </a:p>
          <a:p>
            <a:pPr algn="just"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Lato lait"/>
              </a:rPr>
              <a:t>W odniesieniu do typów operacji 1-3</a:t>
            </a:r>
            <a:r>
              <a:rPr lang="pl-PL" sz="1600" dirty="0" smtClean="0">
                <a:solidFill>
                  <a:srgbClr val="FF0000"/>
                </a:solidFill>
                <a:latin typeface="Lato lait"/>
              </a:rPr>
              <a:t>:</a:t>
            </a:r>
          </a:p>
          <a:p>
            <a:pPr algn="just">
              <a:buNone/>
            </a:pPr>
            <a:r>
              <a:rPr lang="x-none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wszystkie podmioty </a:t>
            </a:r>
            <a:r>
              <a:rPr lang="x-none" sz="160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– z wyłączeniem osób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</a:t>
            </a:r>
            <a:r>
              <a:rPr lang="x-none" sz="160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fizycznych (nie dotyczy osób prowadzących działalność gospodarczą lub oświatową na podstawie przepisów odrębnych), w tym: 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just">
              <a:buNone/>
            </a:pP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Agencje zatrudnienia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Instytucje szkoleniowe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3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Instytucje dialogu społecznego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Instytucje partnerstwa lokalnego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Lokalne Grupy Działania</a:t>
            </a:r>
          </a:p>
          <a:p>
            <a:pPr algn="just">
              <a:buNone/>
            </a:pPr>
            <a:endParaRPr lang="pl-PL" sz="1600" dirty="0" smtClean="0">
              <a:latin typeface="Lato lait"/>
            </a:endParaRPr>
          </a:p>
          <a:p>
            <a:pPr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Lato lait"/>
              </a:rPr>
              <a:t>W odniesieniu do typu 4 operacji</a:t>
            </a:r>
            <a:r>
              <a:rPr lang="pl-PL" sz="1600" dirty="0" smtClean="0">
                <a:solidFill>
                  <a:srgbClr val="FF0000"/>
                </a:solidFill>
                <a:latin typeface="Lato lait"/>
              </a:rPr>
              <a:t>:</a:t>
            </a:r>
          </a:p>
          <a:p>
            <a:pPr algn="just">
              <a:buNone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Wyłącznie podmioty prowadzące agencje zatrudnienia oraz podmioty, o których mowa w art. 18c ust. 1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2  i 3 oraz ust. 2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3 ustawy o promocji zatrudnienia i instytucjach rynku pracy, po uzyskaniu akredytacji, o której mowa w art. 36 a ust. 4 </a:t>
            </a:r>
            <a:r>
              <a:rPr lang="pl-P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pkt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2 wskazanej ustawy.</a:t>
            </a:r>
          </a:p>
          <a:p>
            <a:pPr marL="361950" lvl="0" indent="-36195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3"/>
            </a:pPr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892552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PODMIOTY UPRAWNIONE DO UBIEGANIA SIĘ O DOFINANSOWANIE PROJEKTU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lvl="0" indent="-361950" algn="ctr">
              <a:spcBef>
                <a:spcPts val="0"/>
              </a:spcBef>
              <a:spcAft>
                <a:spcPts val="300"/>
              </a:spcAft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Projekty muszą być realizowane:</a:t>
            </a:r>
          </a:p>
          <a:p>
            <a:pPr marL="361950" lvl="0" indent="-361950" algn="ctr">
              <a:spcBef>
                <a:spcPts val="0"/>
              </a:spcBef>
              <a:spcAft>
                <a:spcPts val="300"/>
              </a:spcAft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 na obszarach funkcjonalnych LSR  (czyli na terenie co najmniej  jednej z gmin, której dotyczy dana LSR) 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algn="ctr">
              <a:buNone/>
              <a:defRPr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ait"/>
              </a:rPr>
              <a:t>oraz realizować założenia i cele danej Strategii.</a:t>
            </a:r>
          </a:p>
          <a:p>
            <a:pPr algn="ctr">
              <a:buNone/>
              <a:defRPr/>
            </a:pPr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ait"/>
            </a:endParaRPr>
          </a:p>
          <a:p>
            <a:pPr lvl="0" algn="ctr"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Oznacza to, że potrzeba realizacji projektu wynika ze zdiagnozowanych problemów/ potrzeb/wyzwań na obszarze planowanym do objęcia wsparciem w projekcie oraz wpisuje się w cele i przedsięwzięcia określone w LSR, adekwatne do zakresu projektu.  Informacje w tym zakresie należy ująć w treści wniosku (w punkcie B.2.).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Na etapie podpisywania umowy wymagane będzie Zaświadczenie Lokalnej Grupy Działania/Lokalnej Grupy Rybackiej  o realizacji lokalnej strategii rozwoju - stanowiące załącznik nr 15 do Regulaminu konkursu.</a:t>
            </a:r>
          </a:p>
          <a:p>
            <a:pPr lvl="0" algn="ctr">
              <a:defRPr/>
            </a:pPr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ctr">
              <a:defRPr/>
            </a:pP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Wykaz LGD/LGR które podpisały umowy ramowe, których załącznikiem jest Lokalna Strategia Rozwoju (LSR) stanowi załącznik nr 14 do Regulaminu Konkursu - 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Wykaz LGD/LGR które podpisały umowy ramowe, których załącznikiem jest Lokalna Strategia Rozwoju (LSR).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ctr">
              <a:defRPr/>
            </a:pPr>
            <a:endParaRPr lang="pl-PL" dirty="0" smtClean="0"/>
          </a:p>
          <a:p>
            <a:pPr algn="ctr">
              <a:buNone/>
              <a:defRPr/>
            </a:pPr>
            <a:endParaRPr lang="pl-PL" b="1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SZCZEGÓLNE WARUNKI DOSTĘPU DLA KONKURSU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40768"/>
            <a:ext cx="835292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lvl="0" algn="just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Projektodawca ma obowiązek umożliwić równy dostęp do projektu (m.in. poprzez rekrutację i działania informacyjne) mieszkańcom </a:t>
            </a:r>
            <a:r>
              <a:rPr lang="pl-PL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wszystkich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 gmin objętych LSR.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Nie  oznacza to, że ostateczne wsparcie musi być świadczone na terenie każdej gminy wchodzącej w skład LSR. Sprawdzenie ww. wymogu będzie weryfikowane na podstawie zapisów danej LSR oraz deklaracji wnioskodawcy wskazanej na podstawie informacji wskazanych w pkt. B.3. -miejsce realizacji projektu.</a:t>
            </a:r>
          </a:p>
          <a:p>
            <a:pPr lvl="0" algn="just"/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ctr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ctr"/>
            <a:endParaRPr lang="pl-PL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ctr"/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UWAGA</a:t>
            </a:r>
            <a:endParaRPr lang="pl-PL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Lato Light"/>
            </a:endParaRPr>
          </a:p>
          <a:p>
            <a:pPr algn="ctr"/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</a:rPr>
              <a:t>Co do zasady Wnioskodawca w części B.3. wniosku w punkcie Typ obszaru realizacji powinien wybrać z listy rozwijanej pole - 03 Obszary wiejskie (o małej gęstości zaludnienia). </a:t>
            </a:r>
          </a:p>
          <a:p>
            <a:pPr lvl="0" algn="ctr">
              <a:defRPr/>
            </a:pPr>
            <a:endParaRPr lang="pl-PL" dirty="0" smtClean="0"/>
          </a:p>
          <a:p>
            <a:pPr algn="ctr">
              <a:buNone/>
              <a:defRPr/>
            </a:pPr>
            <a:endParaRPr lang="pl-PL" b="1" dirty="0" smtClean="0">
              <a:latin typeface="Lato lait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79388" y="476672"/>
            <a:ext cx="6342062" cy="615553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sz="1600" dirty="0">
              <a:solidFill>
                <a:srgbClr val="636466"/>
              </a:solidFill>
              <a:latin typeface="Novecento wide Normal" pitchFamily="50" charset="-18"/>
            </a:endParaRPr>
          </a:p>
          <a:p>
            <a:pPr algn="ctr">
              <a:buFont typeface="Arial" pitchFamily="34" charset="0"/>
              <a:buNone/>
            </a:pPr>
            <a:r>
              <a:rPr lang="pl-PL" altLang="pl-PL" b="1" dirty="0" smtClean="0">
                <a:solidFill>
                  <a:srgbClr val="636466"/>
                </a:solidFill>
                <a:latin typeface="Novecento wide Book" pitchFamily="50" charset="-18"/>
              </a:rPr>
              <a:t>SZCZEGÓLNE WARUNKI DOSTĘPU DLA KONKURSU</a:t>
            </a:r>
            <a:endParaRPr lang="pl-PL" altLang="pl-PL" dirty="0">
              <a:solidFill>
                <a:srgbClr val="636466"/>
              </a:solidFill>
              <a:latin typeface="Novecento wide Book" pitchFamily="50" charset="-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owa Partnerstw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41BC98EB-B254-48DE-A757-86CC93C6277F}"/>
    </a:ext>
  </a:extLst>
</a:theme>
</file>

<file path=ppt/theme/theme10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frastruktura i Środowisko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D7BFAF85-3AFF-408A-9214-9771CA74E33C}"/>
    </a:ext>
  </a:extLst>
</a:theme>
</file>

<file path=ppt/theme/theme3.xml><?xml version="1.0" encoding="utf-8"?>
<a:theme xmlns:a="http://schemas.openxmlformats.org/drawingml/2006/main" name="Inteligentny Rozwo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D7262E80-C742-4C3A-B4FD-B9DFB2A85E65}"/>
    </a:ext>
  </a:extLst>
</a:theme>
</file>

<file path=ppt/theme/theme4.xml><?xml version="1.0" encoding="utf-8"?>
<a:theme xmlns:a="http://schemas.openxmlformats.org/drawingml/2006/main" name="Rozwój Polski Wschodnie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D6DABCB-300B-4583-9DC2-84BDBB033C22}"/>
    </a:ext>
  </a:extLst>
</a:theme>
</file>

<file path=ppt/theme/theme5.xml><?xml version="1.0" encoding="utf-8"?>
<a:theme xmlns:a="http://schemas.openxmlformats.org/drawingml/2006/main" name="Wiedza Edukacja Rozwoj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53FA2FB3-9C38-4B68-A4DF-76B77B12EB81}"/>
    </a:ext>
  </a:extLst>
</a:theme>
</file>

<file path=ppt/theme/theme6.xml><?xml version="1.0" encoding="utf-8"?>
<a:theme xmlns:a="http://schemas.openxmlformats.org/drawingml/2006/main" name="Polska Cyfrow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A4A928A6-969B-40E6-93A8-BBEF1A2F6A09}"/>
    </a:ext>
  </a:extLst>
</a:theme>
</file>

<file path=ppt/theme/theme7.xml><?xml version="1.0" encoding="utf-8"?>
<a:theme xmlns:a="http://schemas.openxmlformats.org/drawingml/2006/main" name="Programy Regionaln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92000801-0B03-4AC3-8040-626073FD01A7}"/>
    </a:ext>
  </a:extLst>
</a:theme>
</file>

<file path=ppt/theme/theme8.xml><?xml version="1.0" encoding="utf-8"?>
<a:theme xmlns:a="http://schemas.openxmlformats.org/drawingml/2006/main" name="Pomoc Techniczn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F455CDD5-C0D5-4F1E-9423-3AD99BE16955}"/>
    </a:ext>
  </a:extLst>
</a:theme>
</file>

<file path=ppt/theme/theme9.xml><?xml version="1.0" encoding="utf-8"?>
<a:theme xmlns:a="http://schemas.openxmlformats.org/drawingml/2006/main" name="Europejska Wspolpraca Terytorialna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unduszeEuropejskiePrezentacjaTemplate.potx" id="{E1C8E9E8-192D-4AF6-9B43-48AB8A3797D1}" vid="{F455CDD5-C0D5-4F1E-9423-3AD99BE169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2387</TotalTime>
  <Words>2258</Words>
  <Application>Microsoft Office PowerPoint</Application>
  <PresentationFormat>Pokaz na ekranie (4:3)</PresentationFormat>
  <Paragraphs>739</Paragraphs>
  <Slides>53</Slides>
  <Notes>23</Notes>
  <HiddenSlides>0</HiddenSlides>
  <MMClips>0</MMClips>
  <ScaleCrop>false</ScaleCrop>
  <HeadingPairs>
    <vt:vector size="4" baseType="variant">
      <vt:variant>
        <vt:lpstr>Motyw</vt:lpstr>
      </vt:variant>
      <vt:variant>
        <vt:i4>9</vt:i4>
      </vt:variant>
      <vt:variant>
        <vt:lpstr>Tytuły slajdów</vt:lpstr>
      </vt:variant>
      <vt:variant>
        <vt:i4>53</vt:i4>
      </vt:variant>
    </vt:vector>
  </HeadingPairs>
  <TitlesOfParts>
    <vt:vector size="62" baseType="lpstr">
      <vt:lpstr>Umowa Partnerstwa</vt:lpstr>
      <vt:lpstr>Infrastruktura i Środowisko</vt:lpstr>
      <vt:lpstr>Inteligentny Rozwoj</vt:lpstr>
      <vt:lpstr>Rozwój Polski Wschodniej</vt:lpstr>
      <vt:lpstr>Wiedza Edukacja Rozwoj</vt:lpstr>
      <vt:lpstr>Polska Cyfrowa</vt:lpstr>
      <vt:lpstr>Programy Regionalne</vt:lpstr>
      <vt:lpstr>Pomoc Techniczna</vt:lpstr>
      <vt:lpstr>Europejska Wspolpraca Terytorialna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RODZAJE WSKAŹNIKÓW EFS</vt:lpstr>
      <vt:lpstr>MOMENT POMIARU WSKAŹNIKÓW</vt:lpstr>
      <vt:lpstr>OGÓLNE ZASADY WYBORU I OPISU WSKAŹNIKÓW</vt:lpstr>
      <vt:lpstr>  </vt:lpstr>
      <vt:lpstr>  </vt:lpstr>
      <vt:lpstr>  </vt:lpstr>
      <vt:lpstr>WSKAŹNIKI HORYZONTALNE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masterGrafik</dc:creator>
  <cp:lastModifiedBy>abanach</cp:lastModifiedBy>
  <cp:revision>336</cp:revision>
  <dcterms:created xsi:type="dcterms:W3CDTF">2015-04-21T16:11:51Z</dcterms:created>
  <dcterms:modified xsi:type="dcterms:W3CDTF">2018-06-14T06:15:53Z</dcterms:modified>
</cp:coreProperties>
</file>