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1"/>
  </p:handoutMasterIdLst>
  <p:sldIdLst>
    <p:sldId id="256" r:id="rId2"/>
    <p:sldId id="261" r:id="rId3"/>
    <p:sldId id="337" r:id="rId4"/>
    <p:sldId id="319" r:id="rId5"/>
    <p:sldId id="318" r:id="rId6"/>
    <p:sldId id="317" r:id="rId7"/>
    <p:sldId id="316" r:id="rId8"/>
    <p:sldId id="315" r:id="rId9"/>
    <p:sldId id="336" r:id="rId10"/>
    <p:sldId id="339" r:id="rId11"/>
    <p:sldId id="338" r:id="rId12"/>
    <p:sldId id="334" r:id="rId13"/>
    <p:sldId id="333" r:id="rId14"/>
    <p:sldId id="332" r:id="rId15"/>
    <p:sldId id="331" r:id="rId16"/>
    <p:sldId id="330" r:id="rId17"/>
    <p:sldId id="329" r:id="rId18"/>
    <p:sldId id="286" r:id="rId19"/>
    <p:sldId id="258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9"/>
    <a:srgbClr val="80C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22" autoAdjust="0"/>
  </p:normalViewPr>
  <p:slideViewPr>
    <p:cSldViewPr>
      <p:cViewPr>
        <p:scale>
          <a:sx n="94" d="100"/>
          <a:sy n="94" d="100"/>
        </p:scale>
        <p:origin x="-208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1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F2AD0-14A1-4904-8C13-B5074BE43B4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22F30-1F85-47B9-8E14-6CF72E202D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00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58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47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0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70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0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61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0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62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59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49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F99581-5832-421F-987F-F44673BBA826}" type="datetimeFigureOut">
              <a:rPr lang="pl-PL" smtClean="0"/>
              <a:t>12.09.2017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11D8A3-6FF1-441D-8FC5-6ADB806065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72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4" descr="listekbialy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5585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18"/>
          <a:stretch/>
        </p:blipFill>
        <p:spPr>
          <a:xfrm>
            <a:off x="280321" y="116633"/>
            <a:ext cx="2347679" cy="101553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271392" y="109208"/>
            <a:ext cx="2592288" cy="101553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40419"/>
            <a:ext cx="1132500" cy="753113"/>
          </a:xfrm>
          <a:prstGeom prst="rect">
            <a:avLst/>
          </a:prstGeom>
        </p:spPr>
      </p:pic>
      <p:grpSp>
        <p:nvGrpSpPr>
          <p:cNvPr id="13" name="Grupa 12"/>
          <p:cNvGrpSpPr/>
          <p:nvPr userDrawn="1"/>
        </p:nvGrpSpPr>
        <p:grpSpPr>
          <a:xfrm>
            <a:off x="0" y="6453336"/>
            <a:ext cx="9144000" cy="404664"/>
            <a:chOff x="0" y="6597352"/>
            <a:chExt cx="9144000" cy="260648"/>
          </a:xfrm>
        </p:grpSpPr>
        <p:sp>
          <p:nvSpPr>
            <p:cNvPr id="11" name="Prostokąt 10"/>
            <p:cNvSpPr/>
            <p:nvPr userDrawn="1"/>
          </p:nvSpPr>
          <p:spPr>
            <a:xfrm>
              <a:off x="0" y="6597352"/>
              <a:ext cx="9144000" cy="260648"/>
            </a:xfrm>
            <a:prstGeom prst="rect">
              <a:avLst/>
            </a:prstGeom>
            <a:solidFill>
              <a:srgbClr val="80C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Prostokąt 11"/>
            <p:cNvSpPr/>
            <p:nvPr userDrawn="1"/>
          </p:nvSpPr>
          <p:spPr>
            <a:xfrm>
              <a:off x="0" y="6597352"/>
              <a:ext cx="755576" cy="260648"/>
            </a:xfrm>
            <a:prstGeom prst="rect">
              <a:avLst/>
            </a:prstGeom>
            <a:solidFill>
              <a:srgbClr val="A6CE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43717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.kisiel@wfosigw.katowice.pl" TargetMode="External"/><Relationship Id="rId7" Type="http://schemas.openxmlformats.org/officeDocument/2006/relationships/hyperlink" Target="mailto:m.wasik@wfosigw.katowice.pl" TargetMode="External"/><Relationship Id="rId2" Type="http://schemas.openxmlformats.org/officeDocument/2006/relationships/hyperlink" Target="mailto:m.kuchna@wfosigw.katowice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.twardon@wfosigw.katowice.pl" TargetMode="External"/><Relationship Id="rId5" Type="http://schemas.openxmlformats.org/officeDocument/2006/relationships/hyperlink" Target="mailto:l.balion@wfosigw.katowice.pl" TargetMode="External"/><Relationship Id="rId4" Type="http://schemas.openxmlformats.org/officeDocument/2006/relationships/hyperlink" Target="mailto:w.jonczyk@wfosigw.katowice.p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40760" cy="648072"/>
          </a:xfrm>
        </p:spPr>
        <p:txBody>
          <a:bodyPr>
            <a:normAutofit/>
          </a:bodyPr>
          <a:lstStyle/>
          <a:p>
            <a:r>
              <a:rPr lang="pl-PL" sz="1600" i="1" dirty="0" smtClean="0"/>
              <a:t>Rybnik, 13.09.2017 </a:t>
            </a:r>
            <a:r>
              <a:rPr lang="pl-PL" sz="1600" i="1" dirty="0" smtClean="0"/>
              <a:t>r.</a:t>
            </a:r>
          </a:p>
          <a:p>
            <a:endParaRPr lang="pl-PL" i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352928" cy="1541345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2593975"/>
          </a:xfrm>
        </p:spPr>
        <p:txBody>
          <a:bodyPr>
            <a:normAutofit fontScale="90000"/>
          </a:bodyPr>
          <a:lstStyle/>
          <a:p>
            <a:pPr indent="-269875" algn="ctr">
              <a:lnSpc>
                <a:spcPct val="80000"/>
              </a:lnSpc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/>
            </a:pP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 PO IiŚ na lata 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r>
              <a:rPr lang="pl-PL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Kompleksowa </a:t>
            </a:r>
            <a:r>
              <a:rPr lang="pl-PL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likwidacja niskiej emisji na terenie </a:t>
            </a: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 śląskiego</a:t>
            </a:r>
            <a:b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pl-PL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Mariola Orlik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Zespół Funduszy Europejskich</a:t>
            </a:r>
            <a:br>
              <a:rPr lang="pl-PL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Wojewódzki Fundusz Ochrony Środowiska </a:t>
            </a:r>
            <a:br>
              <a:rPr lang="pl-PL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Wodnej w Katowicach</a:t>
            </a:r>
            <a:r>
              <a:rPr lang="pl-PL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3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3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i="1" dirty="0" smtClean="0">
                <a:solidFill>
                  <a:srgbClr val="000000"/>
                </a:solidFill>
              </a:rPr>
              <a:t/>
            </a:r>
            <a:br>
              <a:rPr lang="pl-PL" sz="2000" i="1" dirty="0" smtClean="0">
                <a:solidFill>
                  <a:srgbClr val="000000"/>
                </a:solidFill>
              </a:rPr>
            </a:br>
            <a:r>
              <a:rPr lang="pl-PL" sz="2000" i="1" dirty="0" smtClean="0">
                <a:solidFill>
                  <a:srgbClr val="000000"/>
                </a:solidFill>
              </a:rPr>
              <a:t/>
            </a:r>
            <a:br>
              <a:rPr lang="pl-PL" sz="2000" i="1" dirty="0" smtClean="0">
                <a:solidFill>
                  <a:srgbClr val="000000"/>
                </a:solidFill>
              </a:rPr>
            </a:br>
            <a:endParaRPr lang="pl-PL" sz="20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1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864096"/>
          </a:xfrm>
        </p:spPr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Pkt C.3 wniosku o dofinansowanie</a:t>
            </a:r>
          </a:p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164864"/>
            <a:ext cx="58896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4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2600" dirty="0"/>
              <a:t>Pkt C.3 wniosku o </a:t>
            </a:r>
            <a:r>
              <a:rPr lang="pl-PL" sz="2600" dirty="0" smtClean="0"/>
              <a:t>dofinansowanie – cd.</a:t>
            </a:r>
            <a:endParaRPr lang="pl-PL" sz="2600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ad. 4 - należy </a:t>
            </a:r>
            <a:r>
              <a:rPr lang="pl-PL" dirty="0"/>
              <a:t>wstawić właściwą maksymalną stopę dofinansowania w wydatkach kwalifikowalnych na poziomie projektu, o której mowa w Szczegółowym Opisie Osi Priorytetowych </a:t>
            </a:r>
            <a:r>
              <a:rPr lang="pl-PL" dirty="0" err="1"/>
              <a:t>POIiŚ</a:t>
            </a:r>
            <a:r>
              <a:rPr lang="pl-PL" dirty="0"/>
              <a:t> 2014-2020, która dla poddziałania 1.7.1 wynosi 85%.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a</a:t>
            </a:r>
            <a:r>
              <a:rPr lang="pl-PL" dirty="0" smtClean="0"/>
              <a:t>d. 5a - należy </a:t>
            </a:r>
            <a:r>
              <a:rPr lang="pl-PL" dirty="0"/>
              <a:t>wpisać kwotę powstałą w wyniku zastosowaniu następującej formuły: kwota wskazana w punkcie 3 pomnożona przez maksymalną stopę dofinansowania, o której mowa w </a:t>
            </a:r>
            <a:r>
              <a:rPr lang="pl-PL" dirty="0" err="1"/>
              <a:t>SzOOP</a:t>
            </a:r>
            <a:r>
              <a:rPr lang="pl-PL" dirty="0"/>
              <a:t> (85% kosztów kwalifikowanych, stopa dofinansowania z </a:t>
            </a:r>
            <a:r>
              <a:rPr lang="pl-PL" dirty="0" err="1"/>
              <a:t>ppkt</a:t>
            </a:r>
            <a:r>
              <a:rPr lang="pl-PL" dirty="0"/>
              <a:t>. 4).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a</a:t>
            </a:r>
            <a:r>
              <a:rPr lang="pl-PL" dirty="0" smtClean="0"/>
              <a:t>d. 5b -  </a:t>
            </a:r>
            <a:r>
              <a:rPr lang="pl-PL" dirty="0"/>
              <a:t>należy wpisać kwotę powstałą w wyniku zastosowaniu następującej formuły: kwota wskazana w punkcie 3 pomnożona przez maksymalną stopę dofinansowania, o której mowa w Metodyce wyliczenia maksymalnej wysokości dofinansowania ze środków UE dla Poddziałania 1.7.1 - Zasady szczegółowe: „Schemat instrumentu wsparcia przewidzianego dla Poddziałania 1.7.1” (maksymalna wysokość wsparcia ze środków UE: 75% kosztów kwalifikowanych).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15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Dane finansowe w poszczególnych częściach wniosku o</a:t>
            </a:r>
            <a:r>
              <a:rPr lang="pl-PL" dirty="0"/>
              <a:t> </a:t>
            </a:r>
            <a:r>
              <a:rPr lang="pl-PL" dirty="0" smtClean="0"/>
              <a:t>dofinansowanie powinny być spójne (dot. pkt </a:t>
            </a:r>
            <a:r>
              <a:rPr lang="pl-PL" dirty="0"/>
              <a:t>B.3.1, C1, C.2, C.3 i </a:t>
            </a:r>
            <a:r>
              <a:rPr lang="pl-PL" dirty="0" smtClean="0"/>
              <a:t>G.1.1).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57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pkt D.2 </a:t>
            </a:r>
            <a:r>
              <a:rPr lang="pl-PL" i="1" dirty="0" smtClean="0"/>
              <a:t>Analiza wariantów </a:t>
            </a:r>
            <a:r>
              <a:rPr lang="pl-PL" dirty="0" smtClean="0"/>
              <a:t>oraz D.3 </a:t>
            </a:r>
            <a:r>
              <a:rPr lang="pl-PL" i="1" dirty="0" smtClean="0"/>
              <a:t>Wykonalność wybranego wariantu </a:t>
            </a:r>
            <a:r>
              <a:rPr lang="pl-PL" dirty="0"/>
              <a:t>- wariantowość oznacza pokazanie opcji, które są technicznie </a:t>
            </a:r>
            <a:r>
              <a:rPr lang="pl-PL" dirty="0" smtClean="0"/>
              <a:t>wykonalne </a:t>
            </a:r>
            <a:r>
              <a:rPr lang="pl-PL" dirty="0"/>
              <a:t>i jednocześnie prowadzą do osiągnięcia zidentyfikowanego celu </a:t>
            </a:r>
            <a:r>
              <a:rPr lang="pl-PL" dirty="0" smtClean="0"/>
              <a:t>określonego </a:t>
            </a:r>
            <a:r>
              <a:rPr lang="pl-PL" dirty="0"/>
              <a:t>w </a:t>
            </a:r>
            <a:r>
              <a:rPr lang="pl-PL" dirty="0" smtClean="0"/>
              <a:t>pkt B.3.1 </a:t>
            </a:r>
            <a:r>
              <a:rPr lang="pl-PL" i="1" dirty="0" smtClean="0"/>
              <a:t>Opis projektu.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Prosimy zwrócić uwagę na to, że wszystkie </a:t>
            </a:r>
            <a:r>
              <a:rPr lang="pl-PL" dirty="0"/>
              <a:t>warianty mają osiągnąć ten sam </a:t>
            </a:r>
            <a:r>
              <a:rPr lang="pl-PL" dirty="0" smtClean="0"/>
              <a:t>cel.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7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pkt </a:t>
            </a:r>
            <a:r>
              <a:rPr lang="pl-PL" dirty="0"/>
              <a:t>D.2.1 </a:t>
            </a:r>
            <a:r>
              <a:rPr lang="pl-PL" i="1" dirty="0" smtClean="0"/>
              <a:t>Analiza wariantów </a:t>
            </a:r>
            <a:r>
              <a:rPr lang="pl-PL" dirty="0" smtClean="0"/>
              <a:t>należy </a:t>
            </a:r>
            <a:r>
              <a:rPr lang="pl-PL" dirty="0"/>
              <a:t>dokonać analizy rodzajów ryzyka </a:t>
            </a:r>
            <a:r>
              <a:rPr lang="pl-PL" dirty="0" smtClean="0"/>
              <a:t>klimatycznego </a:t>
            </a:r>
            <a:r>
              <a:rPr lang="pl-PL" dirty="0"/>
              <a:t>w odniesieniu do każdego wariantu (należy </a:t>
            </a:r>
            <a:r>
              <a:rPr lang="pl-PL" dirty="0" smtClean="0"/>
              <a:t>opisać</a:t>
            </a:r>
            <a:r>
              <a:rPr lang="pl-PL" dirty="0"/>
              <a:t>, że analiza ryzyka była przeprowadzona na wszystkich etapach przygotowania projektu), a także zamieścić wady i zalety wszystkich rozpatrywanych wariantów.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15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pkt E.1.3 </a:t>
            </a:r>
            <a:r>
              <a:rPr lang="pl-PL" i="1" dirty="0" smtClean="0"/>
              <a:t>Główne wskaźniki analizy finansowej</a:t>
            </a:r>
            <a:r>
              <a:rPr lang="pl-PL" dirty="0" smtClean="0"/>
              <a:t> należy syntetycznie </a:t>
            </a:r>
            <a:r>
              <a:rPr lang="pl-PL" dirty="0"/>
              <a:t>zinterpretować otrzymane wyniki zgodnie </a:t>
            </a:r>
            <a:r>
              <a:rPr lang="pl-PL" dirty="0" smtClean="0"/>
              <a:t>z</a:t>
            </a:r>
            <a:r>
              <a:rPr lang="pl-PL" dirty="0"/>
              <a:t> </a:t>
            </a:r>
            <a:r>
              <a:rPr lang="pl-PL" dirty="0" smtClean="0"/>
              <a:t>dokumentem dotyczącym AKK.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83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W pkt </a:t>
            </a:r>
            <a:r>
              <a:rPr lang="pl-PL" dirty="0"/>
              <a:t>E.3.3 </a:t>
            </a:r>
            <a:r>
              <a:rPr lang="pl-PL" i="1" dirty="0" smtClean="0"/>
              <a:t>Ocena ryzyka </a:t>
            </a:r>
            <a:r>
              <a:rPr lang="pl-PL" dirty="0" smtClean="0"/>
              <a:t>wniosku, należy </a:t>
            </a:r>
            <a:r>
              <a:rPr lang="pl-PL" dirty="0"/>
              <a:t>przedstawić listę czynników ryzyka, w tym wszystkie czynniki typowe </a:t>
            </a:r>
            <a:r>
              <a:rPr lang="pl-PL" dirty="0" smtClean="0"/>
              <a:t>dla</a:t>
            </a:r>
            <a:r>
              <a:rPr lang="pl-PL" dirty="0"/>
              <a:t> </a:t>
            </a:r>
            <a:r>
              <a:rPr lang="pl-PL" dirty="0" smtClean="0"/>
              <a:t>projektów </a:t>
            </a:r>
            <a:r>
              <a:rPr lang="pl-PL" dirty="0"/>
              <a:t>danego sektora i typu oraz czynniki ryzyka związane z aktualną zmiennością </a:t>
            </a:r>
            <a:r>
              <a:rPr lang="pl-PL" dirty="0" smtClean="0"/>
              <a:t>i </a:t>
            </a:r>
            <a:r>
              <a:rPr lang="pl-PL" dirty="0"/>
              <a:t>prognozowanymi zmianami </a:t>
            </a:r>
            <a:r>
              <a:rPr lang="pl-PL" dirty="0" smtClean="0"/>
              <a:t>klimatu. </a:t>
            </a:r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tym celu </a:t>
            </a:r>
            <a:r>
              <a:rPr lang="pl-PL" dirty="0" smtClean="0"/>
              <a:t>warto </a:t>
            </a:r>
            <a:r>
              <a:rPr lang="pl-PL" dirty="0"/>
              <a:t>również wykorzystać informacje podane </a:t>
            </a:r>
            <a:r>
              <a:rPr lang="pl-PL" dirty="0" smtClean="0"/>
              <a:t>w</a:t>
            </a:r>
            <a:r>
              <a:rPr lang="pl-PL" dirty="0"/>
              <a:t> </a:t>
            </a:r>
            <a:r>
              <a:rPr lang="pl-PL" dirty="0" smtClean="0"/>
              <a:t>,,</a:t>
            </a:r>
            <a:r>
              <a:rPr lang="pl-PL" dirty="0"/>
              <a:t>Poradniku przygotowania inwestycji z uwzględniłem zmian klimatu, </a:t>
            </a:r>
            <a:r>
              <a:rPr lang="pl-PL" dirty="0" smtClean="0"/>
              <a:t>ich </a:t>
            </a:r>
            <a:r>
              <a:rPr lang="pl-PL" dirty="0"/>
              <a:t>łagodzenia i przystosowania do tych zmian…” (</a:t>
            </a:r>
            <a:r>
              <a:rPr lang="pl-PL" dirty="0" smtClean="0"/>
              <a:t>np.</a:t>
            </a:r>
            <a:r>
              <a:rPr lang="pl-PL" dirty="0"/>
              <a:t>  </a:t>
            </a:r>
            <a:r>
              <a:rPr lang="pl-PL" dirty="0" smtClean="0"/>
              <a:t>w</a:t>
            </a:r>
            <a:r>
              <a:rPr lang="pl-PL" dirty="0"/>
              <a:t> </a:t>
            </a:r>
            <a:r>
              <a:rPr lang="pl-PL" dirty="0" smtClean="0"/>
              <a:t>pkt </a:t>
            </a:r>
            <a:r>
              <a:rPr lang="pl-PL" dirty="0"/>
              <a:t>7.9).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09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pkt </a:t>
            </a:r>
            <a:r>
              <a:rPr lang="pl-PL" dirty="0"/>
              <a:t>F.8.1 wniosku należy wyliczyć wysokość wydatków na cele związane </a:t>
            </a:r>
            <a:r>
              <a:rPr lang="pl-PL" dirty="0" smtClean="0"/>
              <a:t>ze </a:t>
            </a:r>
            <a:r>
              <a:rPr lang="pl-PL" dirty="0"/>
              <a:t>zmianami klimatu w projekcie poprzez przemnożenie danych współczynników przez koszty całkowite projektu.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Dodatkowo </a:t>
            </a:r>
            <a:r>
              <a:rPr lang="pl-PL" dirty="0"/>
              <a:t>w </a:t>
            </a:r>
            <a:r>
              <a:rPr lang="pl-PL" dirty="0" smtClean="0"/>
              <a:t>pkt </a:t>
            </a:r>
            <a:r>
              <a:rPr lang="pl-PL" dirty="0"/>
              <a:t>F.8.1 należy podać wartość </a:t>
            </a:r>
            <a:r>
              <a:rPr lang="pl-PL" dirty="0" smtClean="0"/>
              <a:t>dofinasowania UE przeznaczonego </a:t>
            </a:r>
            <a:r>
              <a:rPr lang="pl-PL" dirty="0"/>
              <a:t>na cele związane ze zmianami klimatu.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9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marL="0" indent="0" algn="ctr">
              <a:buFont typeface="Wingdings 3" pitchFamily="18" charset="2"/>
              <a:buNone/>
            </a:pPr>
            <a:r>
              <a:rPr lang="pl-PL" altLang="pl-PL" sz="2800" b="1" dirty="0"/>
              <a:t>Osoby do </a:t>
            </a:r>
            <a:r>
              <a:rPr lang="pl-PL" altLang="pl-PL" sz="2800" b="1" dirty="0" smtClean="0"/>
              <a:t>kontaktów: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pl-PL" altLang="pl-PL" sz="2800" b="1" dirty="0" smtClean="0"/>
              <a:t>ZESPÓŁ FUNDUSZY EUROPEJSKICH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1900" dirty="0" smtClean="0"/>
              <a:t>Małgorzata Kuchna, </a:t>
            </a:r>
            <a:r>
              <a:rPr lang="pl-PL" altLang="pl-PL" sz="1900" dirty="0"/>
              <a:t>tel. 32 60 </a:t>
            </a:r>
            <a:r>
              <a:rPr lang="pl-PL" altLang="pl-PL" sz="1900" dirty="0" smtClean="0"/>
              <a:t>32 380 , </a:t>
            </a:r>
            <a:r>
              <a:rPr lang="pl-PL" altLang="pl-PL" sz="1900" dirty="0"/>
              <a:t>e-mail: </a:t>
            </a:r>
            <a:r>
              <a:rPr lang="pl-PL" altLang="pl-PL" sz="1900" dirty="0" smtClean="0">
                <a:hlinkClick r:id="rId2"/>
              </a:rPr>
              <a:t>m.kuchna@wfosigw.katowice.pl</a:t>
            </a:r>
            <a:endParaRPr lang="pl-PL" altLang="pl-PL" sz="1900" dirty="0"/>
          </a:p>
          <a:p>
            <a:pPr marL="0" indent="0" algn="ctr">
              <a:buFont typeface="Wingdings 3" pitchFamily="18" charset="2"/>
              <a:buNone/>
            </a:pPr>
            <a:r>
              <a:rPr lang="pl-PL" altLang="pl-PL" sz="2800" b="1" dirty="0" smtClean="0"/>
              <a:t>ZESPÓŁ DORADCÓW ENERGETYCZNYCH</a:t>
            </a:r>
            <a:endParaRPr lang="pl-PL" altLang="pl-PL" sz="2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2100" dirty="0" smtClean="0"/>
              <a:t>Elżbieta Kisiel,  </a:t>
            </a:r>
            <a:r>
              <a:rPr lang="pl-PL" altLang="pl-PL" sz="2100" dirty="0"/>
              <a:t>tel. 32 </a:t>
            </a:r>
            <a:r>
              <a:rPr lang="pl-PL" altLang="pl-PL" sz="2100" dirty="0" smtClean="0"/>
              <a:t>60 32 268, e-mail: </a:t>
            </a:r>
            <a:r>
              <a:rPr lang="pl-PL" altLang="pl-PL" sz="2100" dirty="0" smtClean="0">
                <a:hlinkClick r:id="rId3"/>
              </a:rPr>
              <a:t>e.kisiel@wfosigw.katowice.pl</a:t>
            </a:r>
            <a:endParaRPr lang="pl-PL" altLang="pl-PL" sz="21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2100" dirty="0" smtClean="0"/>
              <a:t>Wioletta Jończyk, </a:t>
            </a:r>
            <a:r>
              <a:rPr lang="pl-PL" altLang="pl-PL" sz="2100" dirty="0"/>
              <a:t>tel. 32 </a:t>
            </a:r>
            <a:r>
              <a:rPr lang="pl-PL" altLang="pl-PL" sz="2100" dirty="0" smtClean="0"/>
              <a:t>60 32 265, e-mail: </a:t>
            </a:r>
            <a:r>
              <a:rPr lang="pl-PL" altLang="pl-PL" sz="2100" dirty="0" smtClean="0">
                <a:hlinkClick r:id="rId4"/>
              </a:rPr>
              <a:t>w.jonczyk@wfosigw.katowice.pl</a:t>
            </a:r>
            <a:endParaRPr lang="pl-PL" altLang="pl-PL" sz="21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2100" dirty="0" smtClean="0"/>
              <a:t>Łukasz </a:t>
            </a:r>
            <a:r>
              <a:rPr lang="pl-PL" altLang="pl-PL" sz="2100" dirty="0" err="1" smtClean="0"/>
              <a:t>Balion</a:t>
            </a:r>
            <a:r>
              <a:rPr lang="pl-PL" altLang="pl-PL" sz="2100" dirty="0" smtClean="0"/>
              <a:t>, </a:t>
            </a:r>
            <a:r>
              <a:rPr lang="pl-PL" altLang="pl-PL" sz="2100" dirty="0"/>
              <a:t>tel. 32 </a:t>
            </a:r>
            <a:r>
              <a:rPr lang="pl-PL" altLang="pl-PL" sz="2100" dirty="0" smtClean="0"/>
              <a:t>60 32 266, </a:t>
            </a:r>
            <a:r>
              <a:rPr lang="pl-PL" altLang="pl-PL" sz="2100" dirty="0"/>
              <a:t>e-mail: </a:t>
            </a:r>
            <a:r>
              <a:rPr lang="pl-PL" altLang="pl-PL" sz="2100" dirty="0" smtClean="0">
                <a:hlinkClick r:id="rId5"/>
              </a:rPr>
              <a:t>l.balion@wfosigw.katowice.pl</a:t>
            </a:r>
            <a:endParaRPr lang="pl-PL" altLang="pl-PL" sz="21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2100" dirty="0" smtClean="0"/>
              <a:t>Szymon </a:t>
            </a:r>
            <a:r>
              <a:rPr lang="pl-PL" altLang="pl-PL" sz="2100" dirty="0" err="1" smtClean="0"/>
              <a:t>Twardoń</a:t>
            </a:r>
            <a:r>
              <a:rPr lang="pl-PL" altLang="pl-PL" sz="2100" dirty="0" smtClean="0"/>
              <a:t>, </a:t>
            </a:r>
            <a:r>
              <a:rPr lang="pl-PL" altLang="pl-PL" sz="2100" dirty="0"/>
              <a:t>tel. 32 60 32 </a:t>
            </a:r>
            <a:r>
              <a:rPr lang="pl-PL" altLang="pl-PL" sz="2100" dirty="0" smtClean="0"/>
              <a:t>267, </a:t>
            </a:r>
            <a:r>
              <a:rPr lang="pl-PL" altLang="pl-PL" sz="2100" dirty="0"/>
              <a:t>e-mail: </a:t>
            </a:r>
            <a:r>
              <a:rPr lang="pl-PL" altLang="pl-PL" sz="2100" dirty="0" smtClean="0">
                <a:hlinkClick r:id="rId6"/>
              </a:rPr>
              <a:t>s.twardon@wfosigw.katowice.pl</a:t>
            </a:r>
            <a:endParaRPr lang="pl-PL" altLang="pl-PL" sz="21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altLang="pl-PL" sz="2100" dirty="0" smtClean="0"/>
              <a:t>Mariusz Wasik, </a:t>
            </a:r>
            <a:r>
              <a:rPr lang="pl-PL" altLang="pl-PL" sz="2100" dirty="0"/>
              <a:t>tel. 32 60 32 </a:t>
            </a:r>
            <a:r>
              <a:rPr lang="pl-PL" altLang="pl-PL" sz="2100" dirty="0" smtClean="0"/>
              <a:t>269, </a:t>
            </a:r>
            <a:r>
              <a:rPr lang="pl-PL" altLang="pl-PL" sz="2100" dirty="0"/>
              <a:t>e-mail: </a:t>
            </a:r>
            <a:r>
              <a:rPr lang="pl-PL" altLang="pl-PL" sz="2100" dirty="0" smtClean="0">
                <a:hlinkClick r:id="rId7"/>
              </a:rPr>
              <a:t>m.wasik@wfosigw.katowice.pl</a:t>
            </a:r>
            <a:endParaRPr lang="pl-PL" altLang="pl-PL" sz="2100" dirty="0"/>
          </a:p>
          <a:p>
            <a:pPr marL="0" indent="0" algn="ctr">
              <a:buFont typeface="Wingdings 3" pitchFamily="18" charset="2"/>
              <a:buNone/>
            </a:pPr>
            <a:endParaRPr lang="pl-PL" alt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87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570585"/>
            <a:ext cx="7772400" cy="1946647"/>
          </a:xfrm>
        </p:spPr>
        <p:txBody>
          <a:bodyPr>
            <a:noAutofit/>
          </a:bodyPr>
          <a:lstStyle/>
          <a:p>
            <a:r>
              <a:rPr lang="pl-PL" sz="3200" dirty="0" smtClean="0"/>
              <a:t>Dziękuję za uwagę.</a:t>
            </a:r>
            <a:br>
              <a:rPr lang="pl-PL" sz="3200" dirty="0" smtClean="0"/>
            </a:br>
            <a:endParaRPr lang="pl-PL" sz="2400" b="1" i="1" dirty="0">
              <a:solidFill>
                <a:schemeClr val="accent3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352928" cy="154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Wskazówki </a:t>
            </a:r>
            <a:r>
              <a:rPr lang="pl-PL" b="1" dirty="0"/>
              <a:t>dotyczące skutecznego przygotowania wniosku o dofinansowanie. </a:t>
            </a:r>
            <a:endParaRPr lang="pl-PL" b="1" dirty="0" smtClean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Przykłady </a:t>
            </a:r>
            <a:r>
              <a:rPr lang="pl-PL" b="1" dirty="0"/>
              <a:t>najczęściej popełnianych błędów.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6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u="sng" dirty="0" smtClean="0"/>
          </a:p>
          <a:p>
            <a:pPr marL="0" indent="0">
              <a:buNone/>
            </a:pPr>
            <a:endParaRPr lang="pl-PL" u="sng" dirty="0"/>
          </a:p>
          <a:p>
            <a:pPr marL="0" indent="0" algn="just">
              <a:buNone/>
            </a:pPr>
            <a:r>
              <a:rPr lang="pl-PL" u="sng" dirty="0" smtClean="0"/>
              <a:t>Podatek VAT </a:t>
            </a:r>
            <a:r>
              <a:rPr lang="pl-PL" u="sng" dirty="0"/>
              <a:t>nie jest kosztem </a:t>
            </a:r>
            <a:r>
              <a:rPr lang="pl-PL" u="sng" dirty="0" smtClean="0"/>
              <a:t>kwalifikowanym</a:t>
            </a:r>
            <a:r>
              <a:rPr lang="pl-PL" dirty="0" smtClean="0"/>
              <a:t> </a:t>
            </a:r>
            <a:r>
              <a:rPr lang="pl-PL" dirty="0"/>
              <a:t>w I Osi Priorytetowej </a:t>
            </a:r>
            <a:r>
              <a:rPr lang="pl-PL" dirty="0" err="1"/>
              <a:t>POIiŚ</a:t>
            </a:r>
            <a:r>
              <a:rPr lang="pl-PL" dirty="0"/>
              <a:t> </a:t>
            </a:r>
            <a:r>
              <a:rPr lang="pl-PL" dirty="0" smtClean="0"/>
              <a:t>2014 zgodnie </a:t>
            </a:r>
            <a:r>
              <a:rPr lang="pl-PL" i="1" dirty="0"/>
              <a:t>z Wytycznymi w zakresie kwalifikowalności wydatków w ramach </a:t>
            </a:r>
            <a:r>
              <a:rPr lang="pl-PL" i="1" dirty="0" err="1"/>
              <a:t>POIiŚ</a:t>
            </a:r>
            <a:r>
              <a:rPr lang="pl-PL" i="1" dirty="0"/>
              <a:t> </a:t>
            </a:r>
            <a:r>
              <a:rPr lang="pl-PL" i="1" dirty="0" smtClean="0"/>
              <a:t>2014-2020.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0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Instrukcja wypełniania wniosku o dofinansowanie stanowi </a:t>
            </a:r>
            <a:r>
              <a:rPr lang="pl-PL" u="sng" dirty="0" smtClean="0"/>
              <a:t>integralną</a:t>
            </a:r>
            <a:r>
              <a:rPr lang="pl-PL" dirty="0" smtClean="0"/>
              <a:t> część wniosku.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1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Zakres rzeczowy projektu (w tym zakres rzeczowy dokumentacji technicznej) powinien być zgodny z zakresem rzeczowym określonym w audycie energetycznym ex-</a:t>
            </a:r>
            <a:r>
              <a:rPr lang="pl-PL" dirty="0" err="1" smtClean="0"/>
              <a:t>ante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2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Pkt </a:t>
            </a:r>
            <a:r>
              <a:rPr lang="pl-PL" dirty="0"/>
              <a:t>A.4.3 </a:t>
            </a:r>
            <a:r>
              <a:rPr lang="pl-PL" i="1" dirty="0" smtClean="0"/>
              <a:t>Potencjał finansowy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Należy </a:t>
            </a:r>
            <a:r>
              <a:rPr lang="pl-PL" dirty="0"/>
              <a:t>wykazać, że instytucja odpowiedzialna za realizację projektu ma zapewnione środki na realizację i późniejsze funkcjonowanie projektu </a:t>
            </a:r>
            <a:r>
              <a:rPr lang="pl-PL" u="sng" dirty="0" smtClean="0"/>
              <a:t>w</a:t>
            </a:r>
            <a:r>
              <a:rPr lang="pl-PL" u="sng" dirty="0"/>
              <a:t> trakcie okresu trwałości </a:t>
            </a:r>
            <a:r>
              <a:rPr lang="pl-PL" u="sng" dirty="0" smtClean="0"/>
              <a:t>projektu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9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Opis projektu w pkt. </a:t>
            </a:r>
            <a:r>
              <a:rPr lang="pl-PL" dirty="0"/>
              <a:t>B.3.1 </a:t>
            </a:r>
            <a:r>
              <a:rPr lang="pl-PL" dirty="0" smtClean="0"/>
              <a:t>musi być zgodny z </a:t>
            </a:r>
            <a:r>
              <a:rPr lang="pl-PL" dirty="0"/>
              <a:t>Audytem energetycznym tj. </a:t>
            </a:r>
            <a:r>
              <a:rPr lang="pl-PL" dirty="0" smtClean="0"/>
              <a:t>załącznik  </a:t>
            </a:r>
            <a:r>
              <a:rPr lang="pl-PL" dirty="0"/>
              <a:t>16.1 i </a:t>
            </a:r>
            <a:r>
              <a:rPr lang="pl-PL" dirty="0" smtClean="0"/>
              <a:t>16.2.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52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Informacje </a:t>
            </a:r>
            <a:r>
              <a:rPr lang="pl-PL" dirty="0"/>
              <a:t>podane w </a:t>
            </a:r>
            <a:r>
              <a:rPr lang="pl-PL" dirty="0" smtClean="0"/>
              <a:t>pkt. B.3.1 </a:t>
            </a:r>
            <a:r>
              <a:rPr lang="pl-PL" i="1" dirty="0" smtClean="0"/>
              <a:t>Opis projektu </a:t>
            </a:r>
            <a:r>
              <a:rPr lang="pl-PL" dirty="0"/>
              <a:t>powinny być spójne z informacjami podanymi w </a:t>
            </a:r>
            <a:r>
              <a:rPr lang="pl-PL" dirty="0" smtClean="0"/>
              <a:t>pkt. </a:t>
            </a:r>
            <a:r>
              <a:rPr lang="pl-PL" dirty="0"/>
              <a:t>C.1 </a:t>
            </a:r>
            <a:r>
              <a:rPr lang="pl-PL" i="1" dirty="0"/>
              <a:t>K</a:t>
            </a:r>
            <a:r>
              <a:rPr lang="pl-PL" i="1" dirty="0" smtClean="0"/>
              <a:t>oszt całkowity i</a:t>
            </a:r>
            <a:r>
              <a:rPr lang="pl-PL" dirty="0"/>
              <a:t> </a:t>
            </a:r>
            <a:r>
              <a:rPr lang="pl-PL" i="1" dirty="0" smtClean="0"/>
              <a:t>koszt kwalifikowalny </a:t>
            </a:r>
            <a:r>
              <a:rPr lang="pl-PL" dirty="0" smtClean="0"/>
              <a:t>- </a:t>
            </a:r>
            <a:r>
              <a:rPr lang="pl-PL" dirty="0"/>
              <a:t>każdy element opisu projektu musi znaleźć odzwierciedlenie w kategoriach wydatków i odwrotnie. Dodatkowo należy podać informacje na podstawie czego dokonano realnego szacunku wysokości kosztów robót budowlano-montażowych, jak i innych kategorii kosztów.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2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/>
              <a:t>Działanie 1.7 PO IiŚ na lata 2014-2020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i="1" dirty="0"/>
              <a:t>Kompleksowa likwidacja niskiej emisji na terenie </a:t>
            </a:r>
            <a:r>
              <a:rPr lang="pl-PL" sz="1200" i="1" dirty="0" smtClean="0"/>
              <a:t>województwa śląskiego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Pkt </a:t>
            </a:r>
            <a:r>
              <a:rPr lang="pl-PL" dirty="0"/>
              <a:t>C.2 należy wypełnić zgodnie z instrukcją w oparciu </a:t>
            </a:r>
            <a:r>
              <a:rPr lang="pl-PL" dirty="0" smtClean="0"/>
              <a:t>o</a:t>
            </a:r>
            <a:r>
              <a:rPr lang="pl-PL" dirty="0"/>
              <a:t> </a:t>
            </a:r>
            <a:r>
              <a:rPr lang="pl-PL" dirty="0" smtClean="0"/>
              <a:t>informacje </a:t>
            </a:r>
            <a:r>
              <a:rPr lang="pl-PL" dirty="0"/>
              <a:t>zawarte w załączniku dotyczącym pomocy publicznej, zgodnie z którym wnioskodawca jest lub nie jest  objęty zasadami pomocy publicznej.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505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673</Words>
  <Application>Microsoft Office PowerPoint</Application>
  <PresentationFormat>Pokaz na ekranie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  Działanie 1.7 PO IiŚ na lata 2014-2020  Kompleksowa likwidacja niskiej emisji na terenie  województwa śląskiego               Mariola Orlik Zespół Funduszy Europejskich Wojewódzki Fundusz Ochrony Środowiska  i Gospodarki Wodnej w Katowicach    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Działanie 1.7 PO IiŚ na lata 2014-2020  Kompleksowa likwidacja niskiej emisji na terenie województwa śląskiego</vt:lpstr>
      <vt:lpstr>Dziękuję za uwagę.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Kosma</dc:creator>
  <cp:lastModifiedBy>Mariola Orlik</cp:lastModifiedBy>
  <cp:revision>294</cp:revision>
  <cp:lastPrinted>2017-09-06T12:05:13Z</cp:lastPrinted>
  <dcterms:created xsi:type="dcterms:W3CDTF">2015-09-16T10:55:05Z</dcterms:created>
  <dcterms:modified xsi:type="dcterms:W3CDTF">2017-09-12T13:59:25Z</dcterms:modified>
</cp:coreProperties>
</file>