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handoutMasterIdLst>
    <p:handoutMasterId r:id="rId24"/>
  </p:handoutMasterIdLst>
  <p:sldIdLst>
    <p:sldId id="269" r:id="rId4"/>
    <p:sldId id="270" r:id="rId5"/>
    <p:sldId id="271" r:id="rId6"/>
    <p:sldId id="272" r:id="rId7"/>
    <p:sldId id="273" r:id="rId8"/>
    <p:sldId id="27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8077" autoAdjust="0"/>
  </p:normalViewPr>
  <p:slideViewPr>
    <p:cSldViewPr snapToGrid="0">
      <p:cViewPr varScale="1">
        <p:scale>
          <a:sx n="41" d="100"/>
          <a:sy n="41" d="100"/>
        </p:scale>
        <p:origin x="26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3A3AEE8-F7CB-4E23-AE81-1653FDC6CF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B1FC966-F3EE-4868-ABF2-D6A3795CA5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EB9D-C5CD-4133-989F-53356592D76A}" type="datetimeFigureOut">
              <a:rPr lang="pl-PL" smtClean="0"/>
              <a:t>05.10.2017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7EA21A6-ECCE-4F33-B397-08685442FD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7C7D67-2D35-4E42-8765-EA0D0038C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7F3E-1DDA-404F-936B-DAE0C3067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47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73560" y="4686120"/>
            <a:ext cx="5388120" cy="4439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22840" cy="49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3812400" y="0"/>
            <a:ext cx="2922840" cy="4928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372960"/>
            <a:ext cx="2922840" cy="4928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3812400" y="9372960"/>
            <a:ext cx="2922840" cy="4928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4C3BA2A-DFB6-4030-BBC3-48856E38CB96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3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73560" y="4686840"/>
            <a:ext cx="5387760" cy="4439520"/>
          </a:xfrm>
          <a:prstGeom prst="rect">
            <a:avLst/>
          </a:prstGeom>
        </p:spPr>
        <p:txBody>
          <a:bodyPr lIns="90000" tIns="45000" rIns="90000" bIns="45000"/>
          <a:lstStyle/>
          <a:p>
            <a:pPr rtl="0" eaLnBrk="1" fontAlgn="t" latinLnBrk="0" hangingPunct="1"/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815280" y="0"/>
            <a:ext cx="29181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pPr marL="216000" indent="-215280"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C0ADC747-AD09-440D-959E-C8A97D4BCA8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12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4C3BA2A-DFB6-4030-BBC3-48856E38CB96}" type="slidenum">
              <a:rPr lang="pl-P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78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4D80EAD4-378D-4AC2-B17D-5886E54CB08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14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83989A81-1439-49A4-B733-4D68CA13122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16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318CDC2A-528A-4C18-B229-1E27949D775D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18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73560" y="4686840"/>
            <a:ext cx="5387760" cy="44395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815280" y="0"/>
            <a:ext cx="29181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64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73560" y="4686840"/>
            <a:ext cx="5387760" cy="44395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815280" y="0"/>
            <a:ext cx="29181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37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73560" y="4686840"/>
            <a:ext cx="5387760" cy="44395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815280" y="0"/>
            <a:ext cx="29181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71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73560" y="4686840"/>
            <a:ext cx="5387760" cy="44395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815280" y="0"/>
            <a:ext cx="29181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06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pPr marL="216000" indent="-215640"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DC94882D-7EB0-45BD-8B5A-1996F7B94E5E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pPr marL="216000" indent="-215640">
              <a:lnSpc>
                <a:spcPct val="100000"/>
              </a:lnSpc>
            </a:pP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E81D5498-81D8-42C7-990B-7BE870F8823A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9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3F416F9A-B916-4796-9B5C-7519A9E622A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10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673200" y="4686120"/>
            <a:ext cx="5388120" cy="443916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3814560" y="937080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B5FDBFFD-2BA0-45CF-AF52-E2916CFA1498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11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814560" y="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/>
          <a:lstStyle/>
          <a:p>
            <a:pPr algn="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2017-04-10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Obraz 69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  <p:pic>
        <p:nvPicPr>
          <p:cNvPr id="71" name="Obraz 70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Obraz 105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Obraz 106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7667640" y="549360"/>
            <a:ext cx="999720" cy="748800"/>
          </a:xfrm>
          <a:prstGeom prst="rect">
            <a:avLst/>
          </a:prstGeom>
          <a:ln>
            <a:noFill/>
          </a:ln>
        </p:spPr>
      </p:pic>
      <p:pic>
        <p:nvPicPr>
          <p:cNvPr id="148" name="Picture 3"/>
          <p:cNvPicPr/>
          <p:nvPr/>
        </p:nvPicPr>
        <p:blipFill>
          <a:blip r:embed="rId3"/>
          <a:stretch/>
        </p:blipFill>
        <p:spPr>
          <a:xfrm>
            <a:off x="324000" y="404640"/>
            <a:ext cx="3401640" cy="619272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5616000" y="2743200"/>
            <a:ext cx="3275280" cy="1720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32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STRATEGIA REGIONALNYCH INWESTYCJI TERYTORIALNYCH SUBREGIONU ZACHODNIEGO – 7.3.2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  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389640" y="4464000"/>
            <a:ext cx="2501640" cy="1098000"/>
          </a:xfrm>
          <a:prstGeom prst="rect">
            <a:avLst/>
          </a:prstGeom>
          <a:noFill/>
          <a:ln w="3816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    Związek Subregionu   	 Zachodniego z siedzibą w Rybniku / IP RIT Subregionu Zachodniego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     2 października 2017 r.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Obraz 1"/>
          <p:cNvPicPr/>
          <p:nvPr/>
        </p:nvPicPr>
        <p:blipFill>
          <a:blip r:embed="rId4"/>
          <a:stretch/>
        </p:blipFill>
        <p:spPr>
          <a:xfrm>
            <a:off x="4572000" y="5802480"/>
            <a:ext cx="4187520" cy="62496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4749282" y="4492440"/>
            <a:ext cx="1639998" cy="928646"/>
          </a:xfrm>
          <a:prstGeom prst="rect">
            <a:avLst/>
          </a:prstGeom>
          <a:noFill/>
          <a:ln w="3816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spotkanie informacyjne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321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az 2"/>
          <p:cNvPicPr/>
          <p:nvPr/>
        </p:nvPicPr>
        <p:blipFill>
          <a:blip r:embed="rId3"/>
          <a:stretch/>
        </p:blipFill>
        <p:spPr>
          <a:xfrm>
            <a:off x="3956040" y="3789000"/>
            <a:ext cx="1212840" cy="183996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1365480" y="936000"/>
            <a:ext cx="6410520" cy="2448000"/>
          </a:xfrm>
          <a:prstGeom prst="rect">
            <a:avLst/>
          </a:prstGeom>
          <a:solidFill>
            <a:srgbClr val="FFFFFF"/>
          </a:solidFill>
          <a:ln w="57240">
            <a:solidFill>
              <a:srgbClr val="FEDA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1547640" y="1060174"/>
            <a:ext cx="6029280" cy="2220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 algn="ctr">
              <a:lnSpc>
                <a:spcPct val="150000"/>
              </a:lnSpc>
            </a:pPr>
            <a:r>
              <a:rPr lang="pl-PL" sz="2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KRYTERIA ZGODNOŚCI ZE STRATEGIĄ RIT SZCZEGÓŁOWE DLA PODDZIAŁANIA RIT 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 algn="ctr">
              <a:lnSpc>
                <a:spcPct val="150000"/>
              </a:lnSpc>
            </a:pPr>
            <a:r>
              <a:rPr lang="pl-PL" sz="2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(DODATKOWE)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39640" y="620640"/>
            <a:ext cx="81360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Lato"/>
              </a:rPr>
              <a:t>1. Czy projekt zakłada komplementarność z innymi znajdującymi się na liście projektów wybranych do dofinansowania, zrealizowanymi lub trwającymi projektami?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47820" y="1707326"/>
            <a:ext cx="7919640" cy="276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Weryfikowane będzie czy projekt: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projekt nie jest komplementarny z żadnym projektem 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0 pkt.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jest komplementarny z trwającym lub zakończonym projektem realizowanym w ramach programów operacyjnych współfinansowanych ze środków UE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–3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jest zintegrowany/ komplementarny z innymi projektami zrealizowanymi, trwającymi lub znajdującymi się na liście projektów wybranych do dofinansowania w ramach Regionalnych Inwestycji Terytorialnych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5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jest komplementarny  z  projektem  w ramach Działania  10.2 (mieszkalnictwo socjalne i chronione), 10.3 (rewitalizacja) - 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pkt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647820" y="3837327"/>
            <a:ext cx="7919640" cy="26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3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Komplementarność to stan powstały na skutek podejmowanych, uzupełniających się wzajemnie działań/projektów, które są skierowane na osiągniecie wspólnego lub takiego samego celu, który nie zostałby osiągnięty lub osiągnięty byłby w mniejszym stopniu w przypadku niewystępowania komplementarności. </a:t>
            </a:r>
          </a:p>
          <a:p>
            <a:pPr>
              <a:lnSpc>
                <a:spcPct val="100000"/>
              </a:lnSpc>
            </a:pPr>
            <a:endParaRPr lang="pl-PL" sz="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3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może wykazywać komplementarność </a:t>
            </a:r>
            <a:r>
              <a:rPr lang="pl-PL" sz="1300" b="1" u="sng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problemową, geograficzną, sektorową, funkcjonalną </a:t>
            </a:r>
            <a:r>
              <a:rPr lang="pl-PL" sz="13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jest końcowym, lub jednym z końcowych elementów większego projektu, jest etapem szerszej strategii realizowanej przez kilka projektów komplementarnych, jest uzupełnieniem projektów zrealizowanych ze środków pomocowych. </a:t>
            </a:r>
          </a:p>
          <a:p>
            <a:pPr>
              <a:lnSpc>
                <a:spcPct val="100000"/>
              </a:lnSpc>
            </a:pPr>
            <a:endParaRPr lang="pl-PL" sz="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3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Ekspert ocenia, jaka jest zależności miedzy projektami uznanymi przez Wnioskodawcę za komplementarne (wykorzystywanie rezultatów, wykorzystywanie przez tych samych użytkowników) w kontekście założonego efektu synergii.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03692" y="789840"/>
            <a:ext cx="7752256" cy="9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Lato"/>
              </a:rPr>
              <a:t>2. Czy projekt  jest realizowany  w formalnym  partnerstwie lub zakłada współpracę lub zlecanie zadań?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008000" y="3689559"/>
            <a:ext cx="7343640" cy="13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projektu zakładającego współpracę Projektodawca jest zobowiązany do wskazania z nazwy podmiotu/podmiotów, z którymi będzie współpracował oraz opisać zakres działań w projekcie, na których efektywność będzie miała bezpośredni wpływ przedmiotowa współpraca. Projektodawca opisuje we wniosku zasady 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podstawy współpracy między tymi podmiotami, które powinny być sformalizowane umową lub innym dokumentem określającym zasady współdziałania.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1043640" y="1943280"/>
            <a:ext cx="7343640" cy="22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Weryfikowane będzie czy projekt zakłada: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brak partnerstwa lub współpracy pomiędzy jednostkami/podmiotami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0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współpracę  międzysektorową (formalna współpraca bez zawierania partnerstwa)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2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zlecanie zadań na zasadach określonych w ustawie o działalności pożytku publicznego i o wolontariacie lub w oparciu o ustawę o spółdzielniach socjalnych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4 pkt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formalne partnerstwo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- 6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83640" y="836640"/>
            <a:ext cx="748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3. Czy Wnioskodawca/Partner posiada doświadczenie w realizacji projektów na obszarze ZIT / RIT ?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043640" y="1943280"/>
            <a:ext cx="7343640" cy="300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Wskazane doświadczenie projektodawcy (znajomość lokalnego/regionalnego rynku oraz rozeznanie w potrzebach lokalnych/regionalnych podmiotów) znacznie usprawni realizację działań i usług oferowanych uczestnikom projektu. Weryfikowane  będzie czy Wnioskodawca/ Partner: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Brak doświadczenia w realizacji projektów na obszarze danego RIT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- 0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Posiada doświadczenie w realizacji jednego projektu na obszarze  danego RIT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4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 Posiada doświadczenie w realizacji dwóch lub więcej projektów na obszarze danego  RIT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8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83640" y="692640"/>
            <a:ext cx="7703640" cy="77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4. Czy zapewniono spójność projektu z przedsięwzięciami realizowanymi na obszarze objętym Strategią RIT? </a:t>
            </a:r>
            <a:r>
              <a:rPr lang="pl-PL" sz="18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	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83640" y="2349000"/>
            <a:ext cx="772128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rekomendacji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0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posiadający rekomendację gminy będącej Członkiem Związku RIT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5 pkt.</a:t>
            </a:r>
            <a:endParaRPr lang="pl-PL" sz="16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zarekomendowany przez Związek RIT w formie uchwały Zarządu Związku RIT Subregionu Zachodniego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7 pkt. </a:t>
            </a:r>
            <a:endParaRPr lang="pl-PL" sz="16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realizowany przez Członka/-ów Związku RIT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10 pkt 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32800" y="543960"/>
            <a:ext cx="7199640" cy="77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18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Projekt zarekomendowany przez Związek RIT w formie uchwały Zarządu Związku RIT Subregionu Zachodniego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83640" y="2349000"/>
            <a:ext cx="7721280" cy="276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0" u="sng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Każdorazowo prosimy o podane następujących danych: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Planowana nazwa projektu.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Przewidywany okres realizacji projektu.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Priorytet, działanie, poddziałanie RPO WSL.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Wartość całkowita projektu, kwota dofinansowania.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Wskaźniki planowane do realizacji i ich szacunkowa wartość.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Odniesienie do diagnozy Strategii RIT Subregionu Zachodniego Województwa Śląskiego (wskazanie problemów).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Jaki Cel/Działanie Strategii RIT projekt będzie realizował.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Oznaczenie czy projekt jest komplementarny ze złożonymi/planowanymi do złożenia w ramach EFS/EFRR.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19000" y="684000"/>
            <a:ext cx="771264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5. Czy wskaźniki założone przez Wnioskodawcę we wniosku o dofinansowanie zostały dobrane tak, by w sposób najbardziej efektywny realizować założenia zawarte w Strategii ZIT / RIT?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787680" y="2349000"/>
            <a:ext cx="7967520" cy="15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0" u="sng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Wpływ realizacji projektu na następujące wskaźniki Strategii RIT: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Liczba osób pozostających bez pracy, które otrzymały bezzwrotne środki na podjęcie działalności gospodarczej w programie  - 20 os.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Liczba utworzonych miejsc pracy w ramach udzielonych środków na podjęcie działalności gospodarczej – 20 os.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2"/>
          <p:cNvSpPr/>
          <p:nvPr/>
        </p:nvSpPr>
        <p:spPr>
          <a:xfrm>
            <a:off x="1395000" y="2284380"/>
            <a:ext cx="6695640" cy="586440"/>
          </a:xfrm>
          <a:prstGeom prst="rect">
            <a:avLst/>
          </a:prstGeom>
          <a:blipFill>
            <a:blip r:embed="rId2"/>
            <a:stretch>
              <a:fillRect l="-2808" t="-891" b="-9247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2655720" y="3285000"/>
            <a:ext cx="543492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poniżej 3%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- 0 pkt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od 3% do 6%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 3 pkt 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powyżej 6% do 12%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 5 pkt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powyżej 12% do 20%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 7 pkt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powyżej 20%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 10 pkt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819000" y="684000"/>
            <a:ext cx="727164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7. Czy wskaźniki założone przez Wnioskodawcę we wniosku o dofinansowanie zostały dobrane tak, by w sposób najbardziej efektywny realizować założenia zawarte w Strategii ZIT / RIT?</a:t>
            </a:r>
            <a:endParaRPr lang="pl-PL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21800" y="692640"/>
            <a:ext cx="7631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6. Czy projekt rozwiązuje konkretne problemy i realizuje cele wskazane w Strategii ZIT / RIT?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899640" y="1628640"/>
            <a:ext cx="6662520" cy="17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  - nie realizuje żadnego celu/działania/priorytetu wskazanego w Strategii ZIT/RIT w danym obszarze –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 0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 realizuje jeden cel/działanie/priorytet wskazany w Strategii ZIT/RIT w danym obszarze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– 3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realizuje przynajmniej dwa cele/działania/priorytety wskazane w Strategii ZIT/RIT w danym obszarze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– 6 pkt.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	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495000" y="3223800"/>
            <a:ext cx="8118000" cy="765104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Cel Strategiczny CS1. Rozwój kapitału ludzkiego bazujący na zatrudnialności i spójności </a:t>
            </a:r>
            <a:r>
              <a:rPr lang="pl-PL" sz="1400" b="0" strike="noStrike" spc="-1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społeczno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 - gospodarczej Subregionu Zachodniego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478800" y="4139640"/>
            <a:ext cx="8067240" cy="333000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Priorytet P1.1 Gospodarka i miejsca pracy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478800" y="4525560"/>
            <a:ext cx="8067240" cy="491400"/>
          </a:xfrm>
          <a:prstGeom prst="rect">
            <a:avLst/>
          </a:prstGeom>
          <a:solidFill>
            <a:srgbClr val="CCC1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D1.1.2 Wyrównywanie szans wejścia i powrotu na rynek pracy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478800" y="5069880"/>
            <a:ext cx="8067240" cy="488363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C1.1.2.2 Rozwój przedsiębiorczości i samozatrudnienia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Obraz 3"/>
          <p:cNvPicPr/>
          <p:nvPr/>
        </p:nvPicPr>
        <p:blipFill>
          <a:blip r:embed="rId2"/>
          <a:stretch/>
        </p:blipFill>
        <p:spPr>
          <a:xfrm>
            <a:off x="-360" y="-360"/>
            <a:ext cx="9144000" cy="6857640"/>
          </a:xfrm>
          <a:prstGeom prst="rect">
            <a:avLst/>
          </a:prstGeom>
          <a:ln>
            <a:noFill/>
          </a:ln>
        </p:spPr>
      </p:pic>
      <p:pic>
        <p:nvPicPr>
          <p:cNvPr id="174" name="Obraz 4"/>
          <p:cNvPicPr/>
          <p:nvPr/>
        </p:nvPicPr>
        <p:blipFill>
          <a:blip r:embed="rId3"/>
          <a:stretch/>
        </p:blipFill>
        <p:spPr>
          <a:xfrm>
            <a:off x="388800" y="331920"/>
            <a:ext cx="2550600" cy="619308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5328360" y="2304360"/>
            <a:ext cx="3600000" cy="88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32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Normal"/>
                <a:ea typeface="Arial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DZIĘKUJĘ ZA UWAGĘ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172760" y="3672000"/>
            <a:ext cx="4745520" cy="1553760"/>
          </a:xfrm>
          <a:prstGeom prst="rect">
            <a:avLst/>
          </a:prstGeom>
          <a:noFill/>
          <a:ln w="3816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Związek Gmin i Powiatów Subregionu Zachodniego Województwa Śląskiego z siedzibą w Rybniku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60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ul. J. I F. Białych 7, Rybnik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60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Telefon: 32 42 22 446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60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e-mail: biuro@subregion.pl 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5759280" y="5229360"/>
            <a:ext cx="3159000" cy="306720"/>
          </a:xfrm>
          <a:prstGeom prst="rect">
            <a:avLst/>
          </a:prstGeom>
          <a:noFill/>
          <a:ln w="1908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ww.rpo.slaskie.pl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90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Obraz 3"/>
          <p:cNvPicPr/>
          <p:nvPr/>
        </p:nvPicPr>
        <p:blipFill>
          <a:blip r:embed="rId3"/>
          <a:stretch/>
        </p:blipFill>
        <p:spPr>
          <a:xfrm>
            <a:off x="-720" y="0"/>
            <a:ext cx="9144000" cy="685764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503280" y="708840"/>
            <a:ext cx="8419320" cy="7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92200" y="2304000"/>
            <a:ext cx="7958160" cy="28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Niższy 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wartości krajowych,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wskaźnik liczby podmiotów gospodarczych 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przeliczeniu na 10 tys. ludności, jak i przyrost wartości tego wskaźnika w latach 2002-2011 </a:t>
            </a:r>
          </a:p>
          <a:p>
            <a:pPr>
              <a:lnSpc>
                <a:spcPct val="150000"/>
              </a:lnSpc>
            </a:pPr>
            <a:endParaRPr lang="pl-PL" sz="14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Wewnętrzne zróżnicowanie samorządów 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zakresie.</a:t>
            </a:r>
          </a:p>
          <a:p>
            <a:pPr>
              <a:lnSpc>
                <a:spcPct val="150000"/>
              </a:lnSpc>
            </a:pPr>
            <a:endParaRPr lang="pl-PL" sz="14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Potencjał rozwojowy regionu 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wskazuje na możliwości wsparcia powstawania podmiotów gospodarczych.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5D0CC338-6C51-4821-BF25-9A85D4B2C42D}"/>
              </a:ext>
            </a:extLst>
          </p:cNvPr>
          <p:cNvSpPr/>
          <p:nvPr/>
        </p:nvSpPr>
        <p:spPr>
          <a:xfrm>
            <a:off x="184900" y="634187"/>
            <a:ext cx="7186284" cy="1063983"/>
          </a:xfrm>
          <a:prstGeom prst="rect">
            <a:avLst/>
          </a:prstGeom>
          <a:noFill/>
          <a:ln w="5724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pl-PL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</a:rPr>
              <a:t>        III.1.1.1. DIAGNOZA POZIOMU PRZEDSIĘBIORCZOŚCI I BEZROBOCIA </a:t>
            </a:r>
          </a:p>
          <a:p>
            <a:pPr>
              <a:lnSpc>
                <a:spcPct val="90000"/>
              </a:lnSpc>
            </a:pPr>
            <a:r>
              <a:rPr lang="pl-PL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</a:rPr>
              <a:t>        CZĘŚĆ DIAGNOSTYCZNA (STR. 11-18) </a:t>
            </a:r>
            <a:endParaRPr lang="pl-PL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>
              <a:lnSpc>
                <a:spcPct val="90000"/>
              </a:lnSpc>
            </a:pPr>
            <a:endParaRPr lang="pl-PL" sz="14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2484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Obraz 3"/>
          <p:cNvPicPr/>
          <p:nvPr/>
        </p:nvPicPr>
        <p:blipFill>
          <a:blip r:embed="rId3"/>
          <a:stretch/>
        </p:blipFill>
        <p:spPr>
          <a:xfrm>
            <a:off x="-360" y="0"/>
            <a:ext cx="9144000" cy="685764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28560" y="1825560"/>
            <a:ext cx="788580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870840" y="2288340"/>
            <a:ext cx="7771680" cy="22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powstawania podmiotów gospodarczych,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tym MŚP. 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05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Rozwój przedsiębiorczości i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promocja działań zmierzających do zakładania działalności gospodarczej.</a:t>
            </a:r>
            <a:endParaRPr lang="pl-PL" sz="16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4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Szkolenie / doradztwo w zakresie prowadzenia działalności gospodarczej.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50CC5443-6950-4105-8479-DB41CB8CC4D6}"/>
              </a:ext>
            </a:extLst>
          </p:cNvPr>
          <p:cNvSpPr/>
          <p:nvPr/>
        </p:nvSpPr>
        <p:spPr>
          <a:xfrm>
            <a:off x="203723" y="603000"/>
            <a:ext cx="3472538" cy="729000"/>
          </a:xfrm>
          <a:prstGeom prst="rect">
            <a:avLst/>
          </a:prstGeom>
          <a:noFill/>
          <a:ln w="5724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      </a:t>
            </a: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ROZWIĄZANIE ?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26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braz 3"/>
          <p:cNvPicPr/>
          <p:nvPr/>
        </p:nvPicPr>
        <p:blipFill>
          <a:blip r:embed="rId3"/>
          <a:stretch/>
        </p:blipFill>
        <p:spPr>
          <a:xfrm>
            <a:off x="0" y="360"/>
            <a:ext cx="9144000" cy="685764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717480" y="494280"/>
            <a:ext cx="7842600" cy="69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37840" y="1961604"/>
            <a:ext cx="8067600" cy="7074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 Strategiczny CS1. Rozwój kapitału ludzkiego bazujący na zatrudnialności i spójności </a:t>
            </a:r>
            <a:r>
              <a:rPr lang="pl-PL" sz="1400" b="0" strike="noStrike" spc="-1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społeczno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gospodarczej Subregionu Zachodniego</a:t>
            </a:r>
          </a:p>
        </p:txBody>
      </p:sp>
      <p:sp>
        <p:nvSpPr>
          <p:cNvPr id="163" name="CustomShape 3"/>
          <p:cNvSpPr/>
          <p:nvPr/>
        </p:nvSpPr>
        <p:spPr>
          <a:xfrm>
            <a:off x="537840" y="2738880"/>
            <a:ext cx="8067600" cy="364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Priorytet P1.1 Gospodarka i miejsca pracy </a:t>
            </a:r>
          </a:p>
        </p:txBody>
      </p:sp>
      <p:sp>
        <p:nvSpPr>
          <p:cNvPr id="164" name="CustomShape 4"/>
          <p:cNvSpPr/>
          <p:nvPr/>
        </p:nvSpPr>
        <p:spPr>
          <a:xfrm>
            <a:off x="537840" y="3179954"/>
            <a:ext cx="8067600" cy="4190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D1.1.2 Wyrównywanie szans wejścia i powrotu na rynek pracy</a:t>
            </a:r>
          </a:p>
        </p:txBody>
      </p:sp>
      <p:sp>
        <p:nvSpPr>
          <p:cNvPr id="165" name="CustomShape 5"/>
          <p:cNvSpPr/>
          <p:nvPr/>
        </p:nvSpPr>
        <p:spPr>
          <a:xfrm>
            <a:off x="537840" y="3675711"/>
            <a:ext cx="8067600" cy="4034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C1.1.2.2 Rozwój przedsiębiorczości i samozatrudnienia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559799" y="5311440"/>
            <a:ext cx="8350935" cy="62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Tabela nr 35. Kluczowe informacji dotyczące wiązki „Rozwój przedsiębiorczości”. 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Str. 100 Strategii RIT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DC1474B2-2752-4090-A021-4CAF89BB4D49}"/>
              </a:ext>
            </a:extLst>
          </p:cNvPr>
          <p:cNvSpPr/>
          <p:nvPr/>
        </p:nvSpPr>
        <p:spPr>
          <a:xfrm>
            <a:off x="203723" y="603000"/>
            <a:ext cx="5945150" cy="729000"/>
          </a:xfrm>
          <a:prstGeom prst="rect">
            <a:avLst/>
          </a:prstGeom>
          <a:noFill/>
          <a:ln w="5724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pl-PL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UltraLight"/>
              </a:rPr>
              <a:t>     CELE STRATEGII RIT SUBREGIONU ZACHODNIEGO</a:t>
            </a:r>
            <a:endParaRPr lang="pl-PL" sz="14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201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raz 3"/>
          <p:cNvPicPr/>
          <p:nvPr/>
        </p:nvPicPr>
        <p:blipFill>
          <a:blip r:embed="rId3"/>
          <a:stretch/>
        </p:blipFill>
        <p:spPr>
          <a:xfrm>
            <a:off x="-360" y="-360"/>
            <a:ext cx="9144000" cy="685764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998376" y="1938299"/>
            <a:ext cx="7280650" cy="36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ramach wiązki przewiduje się wsparcie dla podmiotów, które chcą rozpocząć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własną działalność gospodarczą.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Osiągnięcie celów Strategii zakłada się poprzez udzielanie</a:t>
            </a:r>
            <a:r>
              <a:rPr lang="pl-PL" sz="1600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ramach wiązki wsparcia obejmującego: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bezzwrotne dotacje na rozpoczęcie działalności gospodarczej, wsparcie doradczo-szkoleniowe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dla osób planujących rozpoczęcie działalności oraz</a:t>
            </a:r>
            <a:r>
              <a:rPr lang="pl-PL" sz="1600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pomostowe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Projekty powinny stanowić u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zupełnienie przedsięwzięć rewitalizacyjnych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ramach opracowanych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projektów rewitalizacji 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520200" y="590760"/>
            <a:ext cx="8071200" cy="66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1B17EC70-CB3F-4867-BD38-C2B154FDE15F}"/>
              </a:ext>
            </a:extLst>
          </p:cNvPr>
          <p:cNvSpPr/>
          <p:nvPr/>
        </p:nvSpPr>
        <p:spPr>
          <a:xfrm>
            <a:off x="203722" y="603000"/>
            <a:ext cx="7298089" cy="729000"/>
          </a:xfrm>
          <a:prstGeom prst="rect">
            <a:avLst/>
          </a:prstGeom>
          <a:noFill/>
          <a:ln w="5724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</a:rPr>
              <a:t>      WIĄZKA „ROZWÓJ PRZEDSIĘBIORCZOŚCI” (STR. 99-100 STRATEGII)</a:t>
            </a:r>
            <a:endParaRPr lang="pl-PL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4339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Obraz 3"/>
          <p:cNvPicPr/>
          <p:nvPr/>
        </p:nvPicPr>
        <p:blipFill>
          <a:blip r:embed="rId3"/>
          <a:stretch/>
        </p:blipFill>
        <p:spPr>
          <a:xfrm>
            <a:off x="0" y="-360"/>
            <a:ext cx="9144000" cy="685764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942392" y="2034072"/>
            <a:ext cx="7409248" cy="35095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Realizacja działań bezpośrednio koresponduje z projektami w ramach wiązki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„Rewitalizacja i rozwój usług społecznych.</a:t>
            </a:r>
            <a:endParaRPr lang="pl-PL" sz="1600" b="1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Działania w ramach obu wiązek muszą być również 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skoncentrowane terytorialnie i prowadzone przez interesariuszy rewitalizacji.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Projekty realizowane w ramach wiązki stanowią d</a:t>
            </a:r>
            <a:r>
              <a:rPr lang="pl-PL" sz="14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opełnienie kompleksowego programu rewitalizacji podejmowanego na obszarze zdegradowanym,</a:t>
            </a: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 oznacza, że projekty powinny stanowić uzupełnienie przedsięwzięć rewitalizacyjnych w ramach opracowanych PR.</a:t>
            </a:r>
            <a:endParaRPr lang="pl-PL" sz="16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A9CE941E-96ED-4387-98E0-48A45F50C791}"/>
              </a:ext>
            </a:extLst>
          </p:cNvPr>
          <p:cNvSpPr/>
          <p:nvPr/>
        </p:nvSpPr>
        <p:spPr>
          <a:xfrm>
            <a:off x="203722" y="603000"/>
            <a:ext cx="7176791" cy="729000"/>
          </a:xfrm>
          <a:prstGeom prst="rect">
            <a:avLst/>
          </a:prstGeom>
          <a:noFill/>
          <a:ln w="5724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</a:rPr>
              <a:t>      WIĄZKA „ROZWÓJ PRZEDSIĘBIORCZOŚCI” (STR. 99-100 STRATEGII)</a:t>
            </a:r>
            <a:endParaRPr lang="pl-PL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765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C:\Users\oem\Dropbox\musk grafika\107_Urząd RPO\logo RZŚ\JPG\RZŚ_podstawowe.jpg"/>
          <p:cNvPicPr/>
          <p:nvPr/>
        </p:nvPicPr>
        <p:blipFill>
          <a:blip r:embed="rId2"/>
          <a:stretch/>
        </p:blipFill>
        <p:spPr>
          <a:xfrm>
            <a:off x="7667640" y="549360"/>
            <a:ext cx="1000080" cy="749160"/>
          </a:xfrm>
          <a:prstGeom prst="rect">
            <a:avLst/>
          </a:prstGeom>
          <a:ln>
            <a:noFill/>
          </a:ln>
        </p:spPr>
      </p:pic>
      <p:pic>
        <p:nvPicPr>
          <p:cNvPr id="114" name="Picture 3" descr="C:\Users\oem\Desktop\RZŚ_negatyw.png"/>
          <p:cNvPicPr/>
          <p:nvPr/>
        </p:nvPicPr>
        <p:blipFill>
          <a:blip r:embed="rId3"/>
          <a:stretch/>
        </p:blipFill>
        <p:spPr>
          <a:xfrm>
            <a:off x="324000" y="404640"/>
            <a:ext cx="3402000" cy="619308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5616000" y="2663686"/>
            <a:ext cx="3275640" cy="18003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32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 </a:t>
            </a:r>
            <a:endParaRPr lang="pl-PL" sz="1800" b="1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KRYTERIA WYBORU PROJEKTÓW DOT. ZGODNOŚCI ZE STRATEGIĄ RIT W RAMACH KONKURSU NR RPSL.07.03.02-IP.02-24-040/17</a:t>
            </a:r>
            <a:endParaRPr lang="pl-PL" sz="1800" b="1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Arial"/>
              </a:rPr>
              <a:t>   </a:t>
            </a:r>
            <a:endParaRPr lang="pl-PL" sz="1800" b="1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6389640" y="4464000"/>
            <a:ext cx="2502000" cy="1098360"/>
          </a:xfrm>
          <a:prstGeom prst="rect">
            <a:avLst/>
          </a:prstGeom>
          <a:noFill/>
          <a:ln w="3816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100" b="1" strike="noStrike" spc="-1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1" strike="noStrike" spc="-1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    Związek Subregionu   	 Zachodniego z siedzibą w Rybniku / IP RIT Subregionu Zachodniego</a:t>
            </a:r>
            <a:endParaRPr lang="pl-PL" sz="1800" b="1" strike="noStrike" spc="-1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     2 października 2017 r.</a:t>
            </a:r>
            <a:endParaRPr lang="pl-PL" sz="1800" b="1" strike="noStrike" spc="-1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1" strike="noStrike" spc="-1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</p:txBody>
      </p:sp>
      <p:pic>
        <p:nvPicPr>
          <p:cNvPr id="117" name="Obraz 1"/>
          <p:cNvPicPr/>
          <p:nvPr/>
        </p:nvPicPr>
        <p:blipFill>
          <a:blip r:embed="rId4"/>
          <a:stretch/>
        </p:blipFill>
        <p:spPr>
          <a:xfrm>
            <a:off x="4572000" y="5802480"/>
            <a:ext cx="4187880" cy="62532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4572000" y="4492440"/>
            <a:ext cx="1817640" cy="967456"/>
          </a:xfrm>
          <a:prstGeom prst="rect">
            <a:avLst/>
          </a:prstGeom>
          <a:noFill/>
          <a:ln w="3816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1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  <a:p>
            <a:pPr>
              <a:lnSpc>
                <a:spcPct val="100000"/>
              </a:lnSpc>
            </a:pPr>
            <a:r>
              <a:rPr lang="pl-PL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spotkanie informacyjne</a:t>
            </a:r>
            <a:endParaRPr lang="pl-PL" b="1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pl-PL" sz="1100" b="1" strike="noStrike" spc="-1" dirty="0">
                <a:solidFill>
                  <a:srgbClr val="636466"/>
                </a:solidFill>
                <a:uFill>
                  <a:solidFill>
                    <a:srgbClr val="FFFFFF"/>
                  </a:solidFill>
                </a:uFill>
                <a:latin typeface="Lato"/>
                <a:ea typeface="Arial"/>
              </a:rPr>
              <a:t> </a:t>
            </a:r>
            <a:endParaRPr lang="pl-PL" sz="1800" b="1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Novecento sans wi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76760" y="660240"/>
            <a:ext cx="8208000" cy="856044"/>
          </a:xfrm>
          <a:prstGeom prst="rect">
            <a:avLst/>
          </a:prstGeom>
          <a:noFill/>
          <a:ln w="57240">
            <a:solidFill>
              <a:srgbClr val="6364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         </a:t>
            </a: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OCENA ZGODNOŚCI ZE STRATEGIĄ RIT SUBREGIONU ZACHODNIEGO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987640" y="1765080"/>
            <a:ext cx="2951280" cy="862920"/>
          </a:xfrm>
          <a:prstGeom prst="rect">
            <a:avLst/>
          </a:prstGeom>
          <a:solidFill>
            <a:schemeClr val="bg1">
              <a:lumMod val="50000"/>
            </a:schemeClr>
          </a:solidFill>
          <a:ln w="255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OCENA MERYTORYCZNA</a:t>
            </a:r>
            <a:endParaRPr lang="pl-PL" sz="1800" b="0" strike="noStrike" spc="-1" dirty="0">
              <a:solidFill>
                <a:srgbClr val="FEDA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403640" y="3192120"/>
            <a:ext cx="2877120" cy="769680"/>
          </a:xfrm>
          <a:prstGeom prst="rect">
            <a:avLst/>
          </a:prstGeom>
          <a:solidFill>
            <a:srgbClr val="FFFFFF"/>
          </a:solidFill>
          <a:ln w="25560">
            <a:solidFill>
              <a:schemeClr val="bg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CZĘŚĆ I</a:t>
            </a:r>
          </a:p>
          <a:p>
            <a:pPr algn="ctr"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Ocena przez IP RIT RPO WSL</a:t>
            </a:r>
          </a:p>
        </p:txBody>
      </p:sp>
      <p:sp>
        <p:nvSpPr>
          <p:cNvPr id="122" name="CustomShape 4"/>
          <p:cNvSpPr/>
          <p:nvPr/>
        </p:nvSpPr>
        <p:spPr>
          <a:xfrm>
            <a:off x="5015160" y="3188880"/>
            <a:ext cx="2455200" cy="776520"/>
          </a:xfrm>
          <a:prstGeom prst="rect">
            <a:avLst/>
          </a:prstGeom>
          <a:solidFill>
            <a:srgbClr val="FFFFFF"/>
          </a:solidFill>
          <a:ln w="25560">
            <a:solidFill>
              <a:schemeClr val="bg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CZĘŚĆ II</a:t>
            </a:r>
          </a:p>
          <a:p>
            <a:pPr algn="ctr">
              <a:lnSpc>
                <a:spcPct val="100000"/>
              </a:lnSpc>
            </a:pPr>
            <a:r>
              <a:rPr lang="pl-PL" sz="14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Ocena przez IZ RPO WSL</a:t>
            </a:r>
          </a:p>
        </p:txBody>
      </p:sp>
      <p:sp>
        <p:nvSpPr>
          <p:cNvPr id="123" name="CustomShape 5"/>
          <p:cNvSpPr/>
          <p:nvPr/>
        </p:nvSpPr>
        <p:spPr>
          <a:xfrm>
            <a:off x="563400" y="4484160"/>
            <a:ext cx="2423160" cy="1248120"/>
          </a:xfrm>
          <a:prstGeom prst="rect">
            <a:avLst/>
          </a:prstGeom>
          <a:solidFill>
            <a:schemeClr val="bg1">
              <a:lumMod val="50000"/>
            </a:schemeClr>
          </a:solidFill>
          <a:ln w="255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Kryteria zgodności ze Strategią RIT dostępu </a:t>
            </a:r>
            <a:r>
              <a:rPr lang="pl-PL" sz="1200" b="1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(</a:t>
            </a:r>
            <a:r>
              <a:rPr lang="pl-PL" sz="1200" b="0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tzw. zero-jedynkowe (0/1) – projekt oceniany na zasadzie spełnia – nie spełnia (3 kryteria)</a:t>
            </a:r>
            <a:r>
              <a:rPr lang="pl-PL" sz="1200" b="1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 </a:t>
            </a:r>
            <a:endParaRPr lang="pl-PL" sz="1800" b="0" strike="noStrike" spc="-1" dirty="0">
              <a:solidFill>
                <a:srgbClr val="FEDA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3265920" y="4479120"/>
            <a:ext cx="2817000" cy="1253160"/>
          </a:xfrm>
          <a:prstGeom prst="rect">
            <a:avLst/>
          </a:prstGeom>
          <a:solidFill>
            <a:schemeClr val="bg1">
              <a:lumMod val="50000"/>
            </a:schemeClr>
          </a:solidFill>
          <a:ln w="255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Szczegółowe kryteria dodatkowe </a:t>
            </a:r>
            <a:r>
              <a:rPr lang="pl-PL" sz="1200" b="1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(</a:t>
            </a:r>
            <a:r>
              <a:rPr lang="pl-PL" sz="1200" b="0" strike="noStrike" spc="-1" dirty="0">
                <a:solidFill>
                  <a:srgbClr val="FEDA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punktowe – maksymalna liczba punktów do uzyskania 50, minimum 40% czyli 20 punktów )</a:t>
            </a:r>
            <a:endParaRPr lang="pl-PL" sz="1800" b="0" strike="noStrike" spc="-1" dirty="0">
              <a:solidFill>
                <a:srgbClr val="FEDA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Line 7"/>
          <p:cNvSpPr/>
          <p:nvPr/>
        </p:nvSpPr>
        <p:spPr>
          <a:xfrm flipH="1">
            <a:off x="2987280" y="2642040"/>
            <a:ext cx="864360" cy="52740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8"/>
          <p:cNvSpPr/>
          <p:nvPr/>
        </p:nvSpPr>
        <p:spPr>
          <a:xfrm>
            <a:off x="4873320" y="2642040"/>
            <a:ext cx="994680" cy="52740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9"/>
          <p:cNvSpPr/>
          <p:nvPr/>
        </p:nvSpPr>
        <p:spPr>
          <a:xfrm flipH="1">
            <a:off x="1910520" y="3962880"/>
            <a:ext cx="285120" cy="54576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10"/>
          <p:cNvSpPr/>
          <p:nvPr/>
        </p:nvSpPr>
        <p:spPr>
          <a:xfrm>
            <a:off x="3563640" y="3966120"/>
            <a:ext cx="288000" cy="54252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82260" y="461755"/>
            <a:ext cx="85312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Novecento wide Book"/>
                <a:ea typeface="DejaVu Sans"/>
              </a:rPr>
              <a:t>KRYTERIA ZGODNOŚCI ZE STRATEGIĄ RIT– DOSTĘPU (ZEROJEDYNKOWE) </a:t>
            </a:r>
            <a:endParaRPr lang="pl-PL" sz="18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Novecento wide Book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0" name="Table 2"/>
          <p:cNvGraphicFramePr/>
          <p:nvPr>
            <p:extLst>
              <p:ext uri="{D42A27DB-BD31-4B8C-83A1-F6EECF244321}">
                <p14:modId xmlns:p14="http://schemas.microsoft.com/office/powerpoint/2010/main" val="1992485696"/>
              </p:ext>
            </p:extLst>
          </p:nvPr>
        </p:nvGraphicFramePr>
        <p:xfrm>
          <a:off x="635580" y="1282195"/>
          <a:ext cx="7907400" cy="4425194"/>
        </p:xfrm>
        <a:graphic>
          <a:graphicData uri="http://schemas.openxmlformats.org/drawingml/2006/table">
            <a:tbl>
              <a:tblPr/>
              <a:tblGrid>
                <a:gridCol w="55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Lp.</a:t>
                      </a:r>
                      <a:endParaRPr lang="pl-PL" sz="1400" b="0" strike="noStrike" spc="-1" dirty="0">
                        <a:solidFill>
                          <a:schemeClr val="bg1">
                            <a:lumMod val="50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Kryterium</a:t>
                      </a:r>
                      <a:endParaRPr lang="pl-PL" sz="1400" b="0" strike="noStrike" spc="-1">
                        <a:solidFill>
                          <a:schemeClr val="bg1">
                            <a:lumMod val="50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Definicja</a:t>
                      </a:r>
                      <a:endParaRPr lang="pl-PL" sz="1400" b="0" strike="noStrike" spc="-1">
                        <a:solidFill>
                          <a:schemeClr val="bg1">
                            <a:lumMod val="50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chemeClr val="bg1">
                            <a:lumMod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Lokalizacja projektu na obszarze funkcjonalnym danego RIT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Projekt jest zlokalizowany na obszarze funkcjonalnym danego RIT wskazanym w Strategii RIT. 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Str. 7 Strategii. Obszar wsparcia Strategii RIT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Zgodność uzasadnienia i celu projektu z diagnozą i Priorytetami /Celami /Działaniami Strategii RIT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Potrzeba realizacji projektu wynika ze zdiagnozowanych problemów/ potrzeb/wyzwań oraz projekt jest zgodny z Priorytetami /Celami /Działaniami wskazanymi w Strategii RIT adekwatnymi do przedmiotu projektu.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Część diagnostyczna poziomu przedsiębiorczości i bezrobocia str. 11-18. Opis celu </a:t>
                      </a:r>
                      <a:r>
                        <a:rPr lang="pl-PL" sz="1400" b="0" strike="noStrike" spc="-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C1.1.2.2</a:t>
                      </a: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działania </a:t>
                      </a:r>
                      <a:r>
                        <a:rPr lang="pl-PL" sz="1400" b="0" strike="noStrike" spc="-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D1.1.2</a:t>
                      </a: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priorytetu </a:t>
                      </a:r>
                      <a:r>
                        <a:rPr lang="pl-PL" sz="1400" b="0" strike="noStrike" spc="-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P1.1</a:t>
                      </a: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str. 84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Zgodność przedmiotu projektu z zakresem wsparcia wskazanym w Strategii RIT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Przedmiot projektu jest zgodny z planowanym zakresem wsparcia wskazanym w Strategii RIT.  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Szczegółowy opis w tabeli 36. Kluczowe informacje o wiązce projektów „Rozwój przedsiębiorczości”. str. 100 Strategii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3649</TotalTime>
  <Words>1541</Words>
  <Application>Microsoft Office PowerPoint</Application>
  <PresentationFormat>Pokaz na ekranie (4:3)</PresentationFormat>
  <Paragraphs>178</Paragraphs>
  <Slides>19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33" baseType="lpstr">
      <vt:lpstr>Arial</vt:lpstr>
      <vt:lpstr>Calibri</vt:lpstr>
      <vt:lpstr>DejaVu Sans</vt:lpstr>
      <vt:lpstr>Lato</vt:lpstr>
      <vt:lpstr>Novecento sans wide</vt:lpstr>
      <vt:lpstr>Novecento wide Book</vt:lpstr>
      <vt:lpstr>Novecento wide Normal</vt:lpstr>
      <vt:lpstr>Novecento wide UltraLight</vt:lpstr>
      <vt:lpstr>Symbol</vt:lpstr>
      <vt:lpstr>Times New Roman</vt:lpstr>
      <vt:lpstr>Wingdings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Woźniak Anna</dc:creator>
  <cp:lastModifiedBy>Subregion Zachodni</cp:lastModifiedBy>
  <cp:revision>389</cp:revision>
  <cp:lastPrinted>2017-10-02T06:52:00Z</cp:lastPrinted>
  <dcterms:created xsi:type="dcterms:W3CDTF">2015-09-10T13:33:51Z</dcterms:created>
  <dcterms:modified xsi:type="dcterms:W3CDTF">2017-10-05T09:57:25Z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