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81" r:id="rId8"/>
    <p:sldId id="261" r:id="rId9"/>
    <p:sldId id="262" r:id="rId10"/>
    <p:sldId id="263" r:id="rId11"/>
    <p:sldId id="264" r:id="rId12"/>
    <p:sldId id="266" r:id="rId13"/>
    <p:sldId id="265" r:id="rId14"/>
    <p:sldId id="280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2" r:id="rId23"/>
    <p:sldId id="283" r:id="rId24"/>
    <p:sldId id="277" r:id="rId25"/>
    <p:sldId id="278" r:id="rId26"/>
    <p:sldId id="279" r:id="rId27"/>
  </p:sldIdLst>
  <p:sldSz cx="12192000" cy="6858000"/>
  <p:notesSz cx="6858000" cy="99790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yl jasny 1 — Ak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17AC34-A8C4-4E3D-8B61-00A26C292F41}" type="doc">
      <dgm:prSet loTypeId="urn:microsoft.com/office/officeart/2005/8/layout/vProcess5" loCatId="process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4C9B4039-12E9-400C-A354-22495A5DA6E7}">
      <dgm:prSet phldrT="[Tekst]" custT="1"/>
      <dgm:spPr/>
      <dgm:t>
        <a:bodyPr/>
        <a:lstStyle/>
        <a:p>
          <a:pPr algn="ctr"/>
          <a:r>
            <a:rPr lang="pl-PL" sz="2000" dirty="0" smtClean="0">
              <a:latin typeface="Lato" panose="020F0502020204030203" pitchFamily="34" charset="-18"/>
            </a:rPr>
            <a:t>DIAGNOZA</a:t>
          </a:r>
          <a:endParaRPr lang="pl-PL" sz="2000" dirty="0">
            <a:latin typeface="Lato" panose="020F0502020204030203" pitchFamily="34" charset="-18"/>
          </a:endParaRPr>
        </a:p>
      </dgm:t>
    </dgm:pt>
    <dgm:pt modelId="{A0C691BA-2547-4B17-B11D-D167C7A64A1B}" type="parTrans" cxnId="{B7C1E990-1A95-4CBD-8ACF-5E943CAF7D14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157ED58F-9145-4469-8AF8-4DC4537DAB3A}" type="sibTrans" cxnId="{B7C1E990-1A95-4CBD-8ACF-5E943CAF7D14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E5BE4A96-BE9C-409A-B6EC-0C167C85AB70}">
      <dgm:prSet phldrT="[Tekst]" custT="1"/>
      <dgm:spPr/>
      <dgm:t>
        <a:bodyPr/>
        <a:lstStyle/>
        <a:p>
          <a:pPr algn="ctr"/>
          <a:r>
            <a:rPr lang="pl-PL" sz="2000" dirty="0" smtClean="0">
              <a:latin typeface="Lato" panose="020F0502020204030203" pitchFamily="34" charset="-18"/>
            </a:rPr>
            <a:t>WIZJA</a:t>
          </a:r>
          <a:endParaRPr lang="pl-PL" sz="2000" dirty="0">
            <a:latin typeface="Lato" panose="020F0502020204030203" pitchFamily="34" charset="-18"/>
          </a:endParaRPr>
        </a:p>
      </dgm:t>
    </dgm:pt>
    <dgm:pt modelId="{5AEA4EB0-71CF-4146-8365-E28CF348F59F}" type="parTrans" cxnId="{0761A4E3-7EE4-4849-A5DB-45523C949DC5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F5827948-B96C-4311-8DDD-CEC3DA32F6EB}" type="sibTrans" cxnId="{0761A4E3-7EE4-4849-A5DB-45523C949DC5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CDEDAC35-C56A-45CA-B057-6E88CF82FB58}">
      <dgm:prSet phldrT="[Tekst]" custT="1"/>
      <dgm:spPr/>
      <dgm:t>
        <a:bodyPr/>
        <a:lstStyle/>
        <a:p>
          <a:pPr algn="ctr"/>
          <a:r>
            <a:rPr lang="pl-PL" sz="2000" dirty="0" smtClean="0">
              <a:latin typeface="Lato" panose="020F0502020204030203" pitchFamily="34" charset="-18"/>
            </a:rPr>
            <a:t>CELE I WIĄZKI</a:t>
          </a:r>
          <a:endParaRPr lang="pl-PL" sz="2000" dirty="0">
            <a:latin typeface="Lato" panose="020F0502020204030203" pitchFamily="34" charset="-18"/>
          </a:endParaRPr>
        </a:p>
      </dgm:t>
    </dgm:pt>
    <dgm:pt modelId="{CFBB890A-93C1-4D29-A7AF-B4628A177C07}" type="parTrans" cxnId="{441BDEA1-F393-4778-816E-C9B18FA6AEFF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EED1F3BB-7E22-43EB-A6F6-300C480E524A}" type="sibTrans" cxnId="{441BDEA1-F393-4778-816E-C9B18FA6AEFF}">
      <dgm:prSet/>
      <dgm:spPr/>
      <dgm:t>
        <a:bodyPr/>
        <a:lstStyle/>
        <a:p>
          <a:endParaRPr lang="pl-PL">
            <a:latin typeface="Lato" panose="020F0502020204030203" pitchFamily="34" charset="-18"/>
          </a:endParaRPr>
        </a:p>
      </dgm:t>
    </dgm:pt>
    <dgm:pt modelId="{0371F797-80FF-44E5-A2B9-22AC4B4CD8C8}" type="pres">
      <dgm:prSet presAssocID="{0F17AC34-A8C4-4E3D-8B61-00A26C292F4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D421823-6D66-4F8A-9E39-FEAEE1763AD0}" type="pres">
      <dgm:prSet presAssocID="{0F17AC34-A8C4-4E3D-8B61-00A26C292F41}" presName="dummyMaxCanvas" presStyleCnt="0">
        <dgm:presLayoutVars/>
      </dgm:prSet>
      <dgm:spPr/>
    </dgm:pt>
    <dgm:pt modelId="{174C802E-03FB-4A57-85AD-3117A68BE224}" type="pres">
      <dgm:prSet presAssocID="{0F17AC34-A8C4-4E3D-8B61-00A26C292F41}" presName="ThreeNodes_1" presStyleLbl="node1" presStyleIdx="0" presStyleCnt="3" custLinFactNeighborX="-1861" custLinFactNeighborY="-261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77E7EC-A697-4436-9D36-CD08DA20C670}" type="pres">
      <dgm:prSet presAssocID="{0F17AC34-A8C4-4E3D-8B61-00A26C292F41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C81F2DF-8079-4DC2-8457-18F808CF51B4}" type="pres">
      <dgm:prSet presAssocID="{0F17AC34-A8C4-4E3D-8B61-00A26C292F41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BCC409C-17DD-4875-9898-92740DBA2D55}" type="pres">
      <dgm:prSet presAssocID="{0F17AC34-A8C4-4E3D-8B61-00A26C292F41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6C1022E-E7E4-4B55-9098-6F555154B269}" type="pres">
      <dgm:prSet presAssocID="{0F17AC34-A8C4-4E3D-8B61-00A26C292F41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DEFDE7-857D-40F2-B06F-BB85A0E258D5}" type="pres">
      <dgm:prSet presAssocID="{0F17AC34-A8C4-4E3D-8B61-00A26C292F41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C4C3068-4D6B-49E5-B265-C6C9BEBBC315}" type="pres">
      <dgm:prSet presAssocID="{0F17AC34-A8C4-4E3D-8B61-00A26C292F41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A1311AE-EE36-49D2-8A1B-5A5E694E4BC6}" type="pres">
      <dgm:prSet presAssocID="{0F17AC34-A8C4-4E3D-8B61-00A26C292F41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7C1E990-1A95-4CBD-8ACF-5E943CAF7D14}" srcId="{0F17AC34-A8C4-4E3D-8B61-00A26C292F41}" destId="{4C9B4039-12E9-400C-A354-22495A5DA6E7}" srcOrd="0" destOrd="0" parTransId="{A0C691BA-2547-4B17-B11D-D167C7A64A1B}" sibTransId="{157ED58F-9145-4469-8AF8-4DC4537DAB3A}"/>
    <dgm:cxn modelId="{441BDEA1-F393-4778-816E-C9B18FA6AEFF}" srcId="{0F17AC34-A8C4-4E3D-8B61-00A26C292F41}" destId="{CDEDAC35-C56A-45CA-B057-6E88CF82FB58}" srcOrd="2" destOrd="0" parTransId="{CFBB890A-93C1-4D29-A7AF-B4628A177C07}" sibTransId="{EED1F3BB-7E22-43EB-A6F6-300C480E524A}"/>
    <dgm:cxn modelId="{172E1494-EFF1-4DF9-BA6C-01F3CC376263}" type="presOf" srcId="{CDEDAC35-C56A-45CA-B057-6E88CF82FB58}" destId="{FA1311AE-EE36-49D2-8A1B-5A5E694E4BC6}" srcOrd="1" destOrd="0" presId="urn:microsoft.com/office/officeart/2005/8/layout/vProcess5"/>
    <dgm:cxn modelId="{48CADCE7-4D76-46A0-A3AA-FCD3418ADB82}" type="presOf" srcId="{F5827948-B96C-4311-8DDD-CEC3DA32F6EB}" destId="{C6C1022E-E7E4-4B55-9098-6F555154B269}" srcOrd="0" destOrd="0" presId="urn:microsoft.com/office/officeart/2005/8/layout/vProcess5"/>
    <dgm:cxn modelId="{0761A4E3-7EE4-4849-A5DB-45523C949DC5}" srcId="{0F17AC34-A8C4-4E3D-8B61-00A26C292F41}" destId="{E5BE4A96-BE9C-409A-B6EC-0C167C85AB70}" srcOrd="1" destOrd="0" parTransId="{5AEA4EB0-71CF-4146-8365-E28CF348F59F}" sibTransId="{F5827948-B96C-4311-8DDD-CEC3DA32F6EB}"/>
    <dgm:cxn modelId="{6637F9C0-9BE9-4F9C-B75D-21A45D57199A}" type="presOf" srcId="{4C9B4039-12E9-400C-A354-22495A5DA6E7}" destId="{47DEFDE7-857D-40F2-B06F-BB85A0E258D5}" srcOrd="1" destOrd="0" presId="urn:microsoft.com/office/officeart/2005/8/layout/vProcess5"/>
    <dgm:cxn modelId="{0B00FB18-08DA-43D9-9936-574EE597F03A}" type="presOf" srcId="{0F17AC34-A8C4-4E3D-8B61-00A26C292F41}" destId="{0371F797-80FF-44E5-A2B9-22AC4B4CD8C8}" srcOrd="0" destOrd="0" presId="urn:microsoft.com/office/officeart/2005/8/layout/vProcess5"/>
    <dgm:cxn modelId="{1CAB110D-0C76-4375-B0F1-9816AF6DB41C}" type="presOf" srcId="{157ED58F-9145-4469-8AF8-4DC4537DAB3A}" destId="{DBCC409C-17DD-4875-9898-92740DBA2D55}" srcOrd="0" destOrd="0" presId="urn:microsoft.com/office/officeart/2005/8/layout/vProcess5"/>
    <dgm:cxn modelId="{8AC47D81-1A97-41D1-B2F5-959F865CA842}" type="presOf" srcId="{CDEDAC35-C56A-45CA-B057-6E88CF82FB58}" destId="{3C81F2DF-8079-4DC2-8457-18F808CF51B4}" srcOrd="0" destOrd="0" presId="urn:microsoft.com/office/officeart/2005/8/layout/vProcess5"/>
    <dgm:cxn modelId="{28111C92-5609-4754-9B00-4665D8B327D8}" type="presOf" srcId="{E5BE4A96-BE9C-409A-B6EC-0C167C85AB70}" destId="{AC4C3068-4D6B-49E5-B265-C6C9BEBBC315}" srcOrd="1" destOrd="0" presId="urn:microsoft.com/office/officeart/2005/8/layout/vProcess5"/>
    <dgm:cxn modelId="{1BD8CE04-4211-4050-8055-4F5F7F6F8FFC}" type="presOf" srcId="{4C9B4039-12E9-400C-A354-22495A5DA6E7}" destId="{174C802E-03FB-4A57-85AD-3117A68BE224}" srcOrd="0" destOrd="0" presId="urn:microsoft.com/office/officeart/2005/8/layout/vProcess5"/>
    <dgm:cxn modelId="{984C16E2-9163-4BFA-934E-42E2B86BA466}" type="presOf" srcId="{E5BE4A96-BE9C-409A-B6EC-0C167C85AB70}" destId="{E777E7EC-A697-4436-9D36-CD08DA20C670}" srcOrd="0" destOrd="0" presId="urn:microsoft.com/office/officeart/2005/8/layout/vProcess5"/>
    <dgm:cxn modelId="{B5D203C0-62FA-4EE9-A2BC-65D276D36823}" type="presParOf" srcId="{0371F797-80FF-44E5-A2B9-22AC4B4CD8C8}" destId="{6D421823-6D66-4F8A-9E39-FEAEE1763AD0}" srcOrd="0" destOrd="0" presId="urn:microsoft.com/office/officeart/2005/8/layout/vProcess5"/>
    <dgm:cxn modelId="{F97AF1AB-40E1-4041-B6FF-CF0093EE7ADD}" type="presParOf" srcId="{0371F797-80FF-44E5-A2B9-22AC4B4CD8C8}" destId="{174C802E-03FB-4A57-85AD-3117A68BE224}" srcOrd="1" destOrd="0" presId="urn:microsoft.com/office/officeart/2005/8/layout/vProcess5"/>
    <dgm:cxn modelId="{0C681807-D36C-42F5-8C37-1AA9843749CF}" type="presParOf" srcId="{0371F797-80FF-44E5-A2B9-22AC4B4CD8C8}" destId="{E777E7EC-A697-4436-9D36-CD08DA20C670}" srcOrd="2" destOrd="0" presId="urn:microsoft.com/office/officeart/2005/8/layout/vProcess5"/>
    <dgm:cxn modelId="{82E6C068-AB50-40FF-8BEC-D75C7F46A65B}" type="presParOf" srcId="{0371F797-80FF-44E5-A2B9-22AC4B4CD8C8}" destId="{3C81F2DF-8079-4DC2-8457-18F808CF51B4}" srcOrd="3" destOrd="0" presId="urn:microsoft.com/office/officeart/2005/8/layout/vProcess5"/>
    <dgm:cxn modelId="{86E99EBA-C4C3-4D34-80ED-4883975EB8C6}" type="presParOf" srcId="{0371F797-80FF-44E5-A2B9-22AC4B4CD8C8}" destId="{DBCC409C-17DD-4875-9898-92740DBA2D55}" srcOrd="4" destOrd="0" presId="urn:microsoft.com/office/officeart/2005/8/layout/vProcess5"/>
    <dgm:cxn modelId="{5D701529-710B-4110-8763-9732F453427E}" type="presParOf" srcId="{0371F797-80FF-44E5-A2B9-22AC4B4CD8C8}" destId="{C6C1022E-E7E4-4B55-9098-6F555154B269}" srcOrd="5" destOrd="0" presId="urn:microsoft.com/office/officeart/2005/8/layout/vProcess5"/>
    <dgm:cxn modelId="{BC4840FB-3B71-4191-9C4D-2401F5BABA0B}" type="presParOf" srcId="{0371F797-80FF-44E5-A2B9-22AC4B4CD8C8}" destId="{47DEFDE7-857D-40F2-B06F-BB85A0E258D5}" srcOrd="6" destOrd="0" presId="urn:microsoft.com/office/officeart/2005/8/layout/vProcess5"/>
    <dgm:cxn modelId="{EFA1D7C8-3667-4F9B-9097-D04F634D5FFD}" type="presParOf" srcId="{0371F797-80FF-44E5-A2B9-22AC4B4CD8C8}" destId="{AC4C3068-4D6B-49E5-B265-C6C9BEBBC315}" srcOrd="7" destOrd="0" presId="urn:microsoft.com/office/officeart/2005/8/layout/vProcess5"/>
    <dgm:cxn modelId="{68D0B997-B00E-4D18-967D-229DE5E30CF5}" type="presParOf" srcId="{0371F797-80FF-44E5-A2B9-22AC4B4CD8C8}" destId="{FA1311AE-EE36-49D2-8A1B-5A5E694E4BC6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300C9D-98A7-446D-BA54-C39261196093}" type="doc">
      <dgm:prSet loTypeId="urn:microsoft.com/office/officeart/2005/8/layout/vList2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pl-PL"/>
        </a:p>
      </dgm:t>
    </dgm:pt>
    <dgm:pt modelId="{B8F060E6-13A5-4739-A401-6B2FA8E53EF2}">
      <dgm:prSet phldrT="[Tekst]"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Cel Strategiczny Subregionu Zachodniego</a:t>
          </a:r>
          <a:endParaRPr lang="pl-PL" sz="2000" dirty="0">
            <a:latin typeface="Lato" panose="020F0502020204030203" pitchFamily="34" charset="-18"/>
          </a:endParaRPr>
        </a:p>
      </dgm:t>
    </dgm:pt>
    <dgm:pt modelId="{B36FD091-9A38-4568-A948-BE15CD3DA0C3}" type="parTrans" cxnId="{189725B1-A1F1-4DAD-83FD-036DA33DE5FA}">
      <dgm:prSet/>
      <dgm:spPr/>
      <dgm:t>
        <a:bodyPr/>
        <a:lstStyle/>
        <a:p>
          <a:endParaRPr lang="pl-PL"/>
        </a:p>
      </dgm:t>
    </dgm:pt>
    <dgm:pt modelId="{033FFD3F-F1CA-4BBE-893C-206D093AEFD2}" type="sibTrans" cxnId="{189725B1-A1F1-4DAD-83FD-036DA33DE5FA}">
      <dgm:prSet/>
      <dgm:spPr/>
      <dgm:t>
        <a:bodyPr/>
        <a:lstStyle/>
        <a:p>
          <a:endParaRPr lang="pl-PL"/>
        </a:p>
      </dgm:t>
    </dgm:pt>
    <dgm:pt modelId="{1233B838-C6A6-4C7A-BB32-E1EFE7C57C9F}">
      <dgm:prSet phldrT="[Tekst]"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CS1. Rozwój kapitału ludzkiego bazujący na zatrudnialności i spójności </a:t>
          </a:r>
          <a:r>
            <a:rPr lang="pl-PL" sz="2000" dirty="0" err="1" smtClean="0">
              <a:latin typeface="Lato" panose="020F0502020204030203" pitchFamily="34" charset="-18"/>
            </a:rPr>
            <a:t>społeczno</a:t>
          </a:r>
          <a:r>
            <a:rPr lang="pl-PL" sz="2000" dirty="0" smtClean="0">
              <a:latin typeface="Lato" panose="020F0502020204030203" pitchFamily="34" charset="-18"/>
            </a:rPr>
            <a:t> - gospodarczej Subregionu Zachodniego</a:t>
          </a:r>
          <a:endParaRPr lang="pl-PL" sz="2000" dirty="0">
            <a:latin typeface="Lato" panose="020F0502020204030203" pitchFamily="34" charset="-18"/>
          </a:endParaRPr>
        </a:p>
      </dgm:t>
    </dgm:pt>
    <dgm:pt modelId="{03BB9CA1-EB7F-401D-94EA-D34876CD79A7}" type="parTrans" cxnId="{8910C81A-1921-4F07-967A-AEEABCD74165}">
      <dgm:prSet/>
      <dgm:spPr/>
      <dgm:t>
        <a:bodyPr/>
        <a:lstStyle/>
        <a:p>
          <a:endParaRPr lang="pl-PL"/>
        </a:p>
      </dgm:t>
    </dgm:pt>
    <dgm:pt modelId="{5BD835C3-2358-4016-84B0-6E4766FAADB2}" type="sibTrans" cxnId="{8910C81A-1921-4F07-967A-AEEABCD74165}">
      <dgm:prSet/>
      <dgm:spPr/>
      <dgm:t>
        <a:bodyPr/>
        <a:lstStyle/>
        <a:p>
          <a:endParaRPr lang="pl-PL"/>
        </a:p>
      </dgm:t>
    </dgm:pt>
    <dgm:pt modelId="{8E458864-055A-44B1-B591-9C9FDEB45ABF}">
      <dgm:prSet phldrT="[Tekst]" custT="1"/>
      <dgm:spPr/>
      <dgm:t>
        <a:bodyPr/>
        <a:lstStyle/>
        <a:p>
          <a:r>
            <a:rPr lang="pl-PL" sz="2000" dirty="0" smtClean="0"/>
            <a:t>Priorytet</a:t>
          </a:r>
          <a:endParaRPr lang="pl-PL" sz="2000" dirty="0"/>
        </a:p>
      </dgm:t>
    </dgm:pt>
    <dgm:pt modelId="{73A0EB00-82A8-4D24-BB96-CBA569E36B9F}" type="parTrans" cxnId="{6CC1687F-3A1A-42F4-A317-DF6E60EF1E48}">
      <dgm:prSet/>
      <dgm:spPr/>
      <dgm:t>
        <a:bodyPr/>
        <a:lstStyle/>
        <a:p>
          <a:endParaRPr lang="pl-PL"/>
        </a:p>
      </dgm:t>
    </dgm:pt>
    <dgm:pt modelId="{EDDB9E79-01D8-4428-A40F-3F854AA8218C}" type="sibTrans" cxnId="{6CC1687F-3A1A-42F4-A317-DF6E60EF1E48}">
      <dgm:prSet/>
      <dgm:spPr/>
      <dgm:t>
        <a:bodyPr/>
        <a:lstStyle/>
        <a:p>
          <a:endParaRPr lang="pl-PL"/>
        </a:p>
      </dgm:t>
    </dgm:pt>
    <dgm:pt modelId="{A0368FAD-BFFA-44CE-A87E-05E1D4119FBB}">
      <dgm:prSet phldrT="[Tekst]"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P1.1. Gospodarka i miejsca pracy</a:t>
          </a:r>
          <a:endParaRPr lang="pl-PL" sz="2000" dirty="0">
            <a:latin typeface="Lato" panose="020F0502020204030203" pitchFamily="34" charset="-18"/>
          </a:endParaRPr>
        </a:p>
      </dgm:t>
    </dgm:pt>
    <dgm:pt modelId="{66710A0C-03C7-4871-ABB2-DFF546016593}" type="parTrans" cxnId="{9293D8B2-0CE5-4561-9B35-F4BE2B73D3BC}">
      <dgm:prSet/>
      <dgm:spPr/>
      <dgm:t>
        <a:bodyPr/>
        <a:lstStyle/>
        <a:p>
          <a:endParaRPr lang="pl-PL"/>
        </a:p>
      </dgm:t>
    </dgm:pt>
    <dgm:pt modelId="{0DF9CA84-90A9-4BB2-B9D0-F56B1FE960C9}" type="sibTrans" cxnId="{9293D8B2-0CE5-4561-9B35-F4BE2B73D3BC}">
      <dgm:prSet/>
      <dgm:spPr/>
      <dgm:t>
        <a:bodyPr/>
        <a:lstStyle/>
        <a:p>
          <a:endParaRPr lang="pl-PL"/>
        </a:p>
      </dgm:t>
    </dgm:pt>
    <dgm:pt modelId="{25330343-D5C4-4CBC-86D1-03CAF8418D0C}">
      <dgm:prSet phldrT="[Tekst]"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Działanie</a:t>
          </a:r>
          <a:endParaRPr lang="pl-PL" sz="2000" dirty="0">
            <a:latin typeface="Lato" panose="020F0502020204030203" pitchFamily="34" charset="-18"/>
          </a:endParaRPr>
        </a:p>
      </dgm:t>
    </dgm:pt>
    <dgm:pt modelId="{A6D04065-D93E-47CD-8097-20F8AD1759F4}" type="parTrans" cxnId="{B7BD2549-EF29-416A-B43B-C5A50080A608}">
      <dgm:prSet/>
      <dgm:spPr/>
      <dgm:t>
        <a:bodyPr/>
        <a:lstStyle/>
        <a:p>
          <a:endParaRPr lang="pl-PL"/>
        </a:p>
      </dgm:t>
    </dgm:pt>
    <dgm:pt modelId="{8B70B81F-8AA6-4A17-A4BF-DB109A7F323A}" type="sibTrans" cxnId="{B7BD2549-EF29-416A-B43B-C5A50080A608}">
      <dgm:prSet/>
      <dgm:spPr/>
      <dgm:t>
        <a:bodyPr/>
        <a:lstStyle/>
        <a:p>
          <a:endParaRPr lang="pl-PL"/>
        </a:p>
      </dgm:t>
    </dgm:pt>
    <dgm:pt modelId="{DD291DB9-DBFD-4E71-8B71-6221C05A10FD}">
      <dgm:prSet phldrT="[Tekst]"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Cel szczegółowy</a:t>
          </a:r>
          <a:endParaRPr lang="pl-PL" sz="2000" dirty="0">
            <a:latin typeface="Lato" panose="020F0502020204030203" pitchFamily="34" charset="-18"/>
          </a:endParaRPr>
        </a:p>
      </dgm:t>
    </dgm:pt>
    <dgm:pt modelId="{EDC419F8-5DB9-400C-8AAD-C4E11F37B2E4}" type="parTrans" cxnId="{C15FB34B-83AB-467C-9F29-95BB35C45295}">
      <dgm:prSet/>
      <dgm:spPr/>
      <dgm:t>
        <a:bodyPr/>
        <a:lstStyle/>
        <a:p>
          <a:endParaRPr lang="pl-PL"/>
        </a:p>
      </dgm:t>
    </dgm:pt>
    <dgm:pt modelId="{A19F7E73-FBB7-450A-B88B-A5650E30C168}" type="sibTrans" cxnId="{C15FB34B-83AB-467C-9F29-95BB35C45295}">
      <dgm:prSet/>
      <dgm:spPr/>
      <dgm:t>
        <a:bodyPr/>
        <a:lstStyle/>
        <a:p>
          <a:endParaRPr lang="pl-PL"/>
        </a:p>
      </dgm:t>
    </dgm:pt>
    <dgm:pt modelId="{5C830CEE-0E6B-4005-BA55-BD1FE1134038}">
      <dgm:prSet custT="1"/>
      <dgm:spPr/>
      <dgm:t>
        <a:bodyPr/>
        <a:lstStyle/>
        <a:p>
          <a:r>
            <a:rPr lang="pl-PL" sz="2000" dirty="0" smtClean="0">
              <a:latin typeface="Lato" panose="020F0502020204030203" pitchFamily="34" charset="-18"/>
            </a:rPr>
            <a:t>D1.1.1. Przywrócenie funkcji gospodarczych n obszarach zdegradowanych</a:t>
          </a:r>
          <a:endParaRPr lang="pl-PL" sz="2000" dirty="0">
            <a:latin typeface="Lato" panose="020F0502020204030203" pitchFamily="34" charset="-18"/>
          </a:endParaRPr>
        </a:p>
      </dgm:t>
    </dgm:pt>
    <dgm:pt modelId="{779F22D7-9641-49F2-BC4D-F043F8CD5379}" type="parTrans" cxnId="{104CB797-7CF2-4C3A-8A27-A4631E25AB8C}">
      <dgm:prSet/>
      <dgm:spPr/>
      <dgm:t>
        <a:bodyPr/>
        <a:lstStyle/>
        <a:p>
          <a:endParaRPr lang="pl-PL"/>
        </a:p>
      </dgm:t>
    </dgm:pt>
    <dgm:pt modelId="{3FCDF47A-26F5-42CD-9D30-233C6974B430}" type="sibTrans" cxnId="{104CB797-7CF2-4C3A-8A27-A4631E25AB8C}">
      <dgm:prSet/>
      <dgm:spPr/>
      <dgm:t>
        <a:bodyPr/>
        <a:lstStyle/>
        <a:p>
          <a:endParaRPr lang="pl-PL"/>
        </a:p>
      </dgm:t>
    </dgm:pt>
    <dgm:pt modelId="{A8072285-CA2D-4488-97DB-ECFC2F3F9D77}">
      <dgm:prSet/>
      <dgm:spPr/>
      <dgm:t>
        <a:bodyPr/>
        <a:lstStyle/>
        <a:p>
          <a:r>
            <a:rPr lang="pl-PL" dirty="0" smtClean="0">
              <a:latin typeface="Lato" panose="020F0502020204030203" pitchFamily="34" charset="-18"/>
            </a:rPr>
            <a:t>C1.1.1.2. Zwiększone kompetencje uczniów szkół kształcących w zawodach</a:t>
          </a:r>
          <a:endParaRPr lang="pl-PL" dirty="0">
            <a:latin typeface="Lato" panose="020F0502020204030203" pitchFamily="34" charset="-18"/>
          </a:endParaRPr>
        </a:p>
      </dgm:t>
    </dgm:pt>
    <dgm:pt modelId="{E599EB42-5E7A-4BAC-B2B1-6DA546E11ABB}" type="parTrans" cxnId="{18EB6F1A-EF7C-4639-80A2-B70803730F22}">
      <dgm:prSet/>
      <dgm:spPr/>
      <dgm:t>
        <a:bodyPr/>
        <a:lstStyle/>
        <a:p>
          <a:endParaRPr lang="pl-PL"/>
        </a:p>
      </dgm:t>
    </dgm:pt>
    <dgm:pt modelId="{88DFC429-D8FE-49DD-9F04-3FE8926BA79F}" type="sibTrans" cxnId="{18EB6F1A-EF7C-4639-80A2-B70803730F22}">
      <dgm:prSet/>
      <dgm:spPr/>
      <dgm:t>
        <a:bodyPr/>
        <a:lstStyle/>
        <a:p>
          <a:endParaRPr lang="pl-PL"/>
        </a:p>
      </dgm:t>
    </dgm:pt>
    <dgm:pt modelId="{961C10A0-AD53-4A52-B3B9-3D10A025CB27}" type="pres">
      <dgm:prSet presAssocID="{28300C9D-98A7-446D-BA54-C392611960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A05D3A3-60DC-4D8B-AC75-29A8268CC75E}" type="pres">
      <dgm:prSet presAssocID="{B8F060E6-13A5-4739-A401-6B2FA8E53EF2}" presName="parentText" presStyleLbl="node1" presStyleIdx="0" presStyleCnt="4" custLinFactNeighborX="1582" custLinFactNeighborY="-212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D3BB57-F3F8-4DF4-81C4-89B7BAF27B56}" type="pres">
      <dgm:prSet presAssocID="{B8F060E6-13A5-4739-A401-6B2FA8E53EF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7D780C-BF91-4F1A-AB92-5E637E41DD3C}" type="pres">
      <dgm:prSet presAssocID="{8E458864-055A-44B1-B591-9C9FDEB45AB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D683CA2-CBC1-4C74-8E62-6965134215EF}" type="pres">
      <dgm:prSet presAssocID="{8E458864-055A-44B1-B591-9C9FDEB45ABF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FF9C94-ED92-479E-A23E-1E918D627AE7}" type="pres">
      <dgm:prSet presAssocID="{25330343-D5C4-4CBC-86D1-03CAF8418D0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893374-7DD9-4669-AF84-32E1DCFD18BE}" type="pres">
      <dgm:prSet presAssocID="{25330343-D5C4-4CBC-86D1-03CAF8418D0C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40B9786-90B2-40B0-BD3F-460F2FDA7D88}" type="pres">
      <dgm:prSet presAssocID="{DD291DB9-DBFD-4E71-8B71-6221C05A10FD}" presName="parentText" presStyleLbl="node1" presStyleIdx="3" presStyleCnt="4" custLinFactNeighborX="-158" custLinFactNeighborY="624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D1EB23-553E-49E3-B68B-EE09B9E696FB}" type="pres">
      <dgm:prSet presAssocID="{DD291DB9-DBFD-4E71-8B71-6221C05A10FD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543C0C2-BD88-420B-AF12-7C398FBD6BEB}" type="presOf" srcId="{28300C9D-98A7-446D-BA54-C39261196093}" destId="{961C10A0-AD53-4A52-B3B9-3D10A025CB27}" srcOrd="0" destOrd="0" presId="urn:microsoft.com/office/officeart/2005/8/layout/vList2"/>
    <dgm:cxn modelId="{104CB797-7CF2-4C3A-8A27-A4631E25AB8C}" srcId="{25330343-D5C4-4CBC-86D1-03CAF8418D0C}" destId="{5C830CEE-0E6B-4005-BA55-BD1FE1134038}" srcOrd="0" destOrd="0" parTransId="{779F22D7-9641-49F2-BC4D-F043F8CD5379}" sibTransId="{3FCDF47A-26F5-42CD-9D30-233C6974B430}"/>
    <dgm:cxn modelId="{A80ADB77-ACC3-4438-8D76-7AB63C8446AF}" type="presOf" srcId="{A8072285-CA2D-4488-97DB-ECFC2F3F9D77}" destId="{8FD1EB23-553E-49E3-B68B-EE09B9E696FB}" srcOrd="0" destOrd="0" presId="urn:microsoft.com/office/officeart/2005/8/layout/vList2"/>
    <dgm:cxn modelId="{8910C81A-1921-4F07-967A-AEEABCD74165}" srcId="{B8F060E6-13A5-4739-A401-6B2FA8E53EF2}" destId="{1233B838-C6A6-4C7A-BB32-E1EFE7C57C9F}" srcOrd="0" destOrd="0" parTransId="{03BB9CA1-EB7F-401D-94EA-D34876CD79A7}" sibTransId="{5BD835C3-2358-4016-84B0-6E4766FAADB2}"/>
    <dgm:cxn modelId="{E60228A3-FD77-4C5A-B8BD-89F5350AA4DD}" type="presOf" srcId="{1233B838-C6A6-4C7A-BB32-E1EFE7C57C9F}" destId="{CAD3BB57-F3F8-4DF4-81C4-89B7BAF27B56}" srcOrd="0" destOrd="0" presId="urn:microsoft.com/office/officeart/2005/8/layout/vList2"/>
    <dgm:cxn modelId="{C15FB34B-83AB-467C-9F29-95BB35C45295}" srcId="{28300C9D-98A7-446D-BA54-C39261196093}" destId="{DD291DB9-DBFD-4E71-8B71-6221C05A10FD}" srcOrd="3" destOrd="0" parTransId="{EDC419F8-5DB9-400C-8AAD-C4E11F37B2E4}" sibTransId="{A19F7E73-FBB7-450A-B88B-A5650E30C168}"/>
    <dgm:cxn modelId="{F5CFA9C8-F16D-4991-8954-743E1C351F0A}" type="presOf" srcId="{25330343-D5C4-4CBC-86D1-03CAF8418D0C}" destId="{D0FF9C94-ED92-479E-A23E-1E918D627AE7}" srcOrd="0" destOrd="0" presId="urn:microsoft.com/office/officeart/2005/8/layout/vList2"/>
    <dgm:cxn modelId="{F27E15A2-35DF-491B-A0CD-8FCBC397661A}" type="presOf" srcId="{DD291DB9-DBFD-4E71-8B71-6221C05A10FD}" destId="{440B9786-90B2-40B0-BD3F-460F2FDA7D88}" srcOrd="0" destOrd="0" presId="urn:microsoft.com/office/officeart/2005/8/layout/vList2"/>
    <dgm:cxn modelId="{B7BD2549-EF29-416A-B43B-C5A50080A608}" srcId="{28300C9D-98A7-446D-BA54-C39261196093}" destId="{25330343-D5C4-4CBC-86D1-03CAF8418D0C}" srcOrd="2" destOrd="0" parTransId="{A6D04065-D93E-47CD-8097-20F8AD1759F4}" sibTransId="{8B70B81F-8AA6-4A17-A4BF-DB109A7F323A}"/>
    <dgm:cxn modelId="{9293D8B2-0CE5-4561-9B35-F4BE2B73D3BC}" srcId="{8E458864-055A-44B1-B591-9C9FDEB45ABF}" destId="{A0368FAD-BFFA-44CE-A87E-05E1D4119FBB}" srcOrd="0" destOrd="0" parTransId="{66710A0C-03C7-4871-ABB2-DFF546016593}" sibTransId="{0DF9CA84-90A9-4BB2-B9D0-F56B1FE960C9}"/>
    <dgm:cxn modelId="{AB40762A-5361-41D0-8D1C-2B8B090DCAC5}" type="presOf" srcId="{5C830CEE-0E6B-4005-BA55-BD1FE1134038}" destId="{66893374-7DD9-4669-AF84-32E1DCFD18BE}" srcOrd="0" destOrd="0" presId="urn:microsoft.com/office/officeart/2005/8/layout/vList2"/>
    <dgm:cxn modelId="{8C1A5562-C8F2-4419-984A-58BBD99ECBA7}" type="presOf" srcId="{B8F060E6-13A5-4739-A401-6B2FA8E53EF2}" destId="{6A05D3A3-60DC-4D8B-AC75-29A8268CC75E}" srcOrd="0" destOrd="0" presId="urn:microsoft.com/office/officeart/2005/8/layout/vList2"/>
    <dgm:cxn modelId="{959EC250-CF94-4B5C-9BF3-7E2C30967F32}" type="presOf" srcId="{8E458864-055A-44B1-B591-9C9FDEB45ABF}" destId="{277D780C-BF91-4F1A-AB92-5E637E41DD3C}" srcOrd="0" destOrd="0" presId="urn:microsoft.com/office/officeart/2005/8/layout/vList2"/>
    <dgm:cxn modelId="{18EB6F1A-EF7C-4639-80A2-B70803730F22}" srcId="{DD291DB9-DBFD-4E71-8B71-6221C05A10FD}" destId="{A8072285-CA2D-4488-97DB-ECFC2F3F9D77}" srcOrd="0" destOrd="0" parTransId="{E599EB42-5E7A-4BAC-B2B1-6DA546E11ABB}" sibTransId="{88DFC429-D8FE-49DD-9F04-3FE8926BA79F}"/>
    <dgm:cxn modelId="{2BE974F0-CC1F-4978-8C95-DB98C2EB7223}" type="presOf" srcId="{A0368FAD-BFFA-44CE-A87E-05E1D4119FBB}" destId="{6D683CA2-CBC1-4C74-8E62-6965134215EF}" srcOrd="0" destOrd="0" presId="urn:microsoft.com/office/officeart/2005/8/layout/vList2"/>
    <dgm:cxn modelId="{6CC1687F-3A1A-42F4-A317-DF6E60EF1E48}" srcId="{28300C9D-98A7-446D-BA54-C39261196093}" destId="{8E458864-055A-44B1-B591-9C9FDEB45ABF}" srcOrd="1" destOrd="0" parTransId="{73A0EB00-82A8-4D24-BB96-CBA569E36B9F}" sibTransId="{EDDB9E79-01D8-4428-A40F-3F854AA8218C}"/>
    <dgm:cxn modelId="{189725B1-A1F1-4DAD-83FD-036DA33DE5FA}" srcId="{28300C9D-98A7-446D-BA54-C39261196093}" destId="{B8F060E6-13A5-4739-A401-6B2FA8E53EF2}" srcOrd="0" destOrd="0" parTransId="{B36FD091-9A38-4568-A948-BE15CD3DA0C3}" sibTransId="{033FFD3F-F1CA-4BBE-893C-206D093AEFD2}"/>
    <dgm:cxn modelId="{CD1D7361-C65E-4455-B6A2-8030811948A1}" type="presParOf" srcId="{961C10A0-AD53-4A52-B3B9-3D10A025CB27}" destId="{6A05D3A3-60DC-4D8B-AC75-29A8268CC75E}" srcOrd="0" destOrd="0" presId="urn:microsoft.com/office/officeart/2005/8/layout/vList2"/>
    <dgm:cxn modelId="{6E3B6D65-FC33-4F9D-9D6D-9ECEFD555EA8}" type="presParOf" srcId="{961C10A0-AD53-4A52-B3B9-3D10A025CB27}" destId="{CAD3BB57-F3F8-4DF4-81C4-89B7BAF27B56}" srcOrd="1" destOrd="0" presId="urn:microsoft.com/office/officeart/2005/8/layout/vList2"/>
    <dgm:cxn modelId="{0380B249-FAAE-4FF3-9ABC-91979E97790F}" type="presParOf" srcId="{961C10A0-AD53-4A52-B3B9-3D10A025CB27}" destId="{277D780C-BF91-4F1A-AB92-5E637E41DD3C}" srcOrd="2" destOrd="0" presId="urn:microsoft.com/office/officeart/2005/8/layout/vList2"/>
    <dgm:cxn modelId="{4C66602E-0490-44C7-B609-208554A37202}" type="presParOf" srcId="{961C10A0-AD53-4A52-B3B9-3D10A025CB27}" destId="{6D683CA2-CBC1-4C74-8E62-6965134215EF}" srcOrd="3" destOrd="0" presId="urn:microsoft.com/office/officeart/2005/8/layout/vList2"/>
    <dgm:cxn modelId="{25C4C790-9B85-44F7-9526-C5518F0AF45D}" type="presParOf" srcId="{961C10A0-AD53-4A52-B3B9-3D10A025CB27}" destId="{D0FF9C94-ED92-479E-A23E-1E918D627AE7}" srcOrd="4" destOrd="0" presId="urn:microsoft.com/office/officeart/2005/8/layout/vList2"/>
    <dgm:cxn modelId="{69504ABE-5072-475F-A6E5-7D3A9F7DB3AE}" type="presParOf" srcId="{961C10A0-AD53-4A52-B3B9-3D10A025CB27}" destId="{66893374-7DD9-4669-AF84-32E1DCFD18BE}" srcOrd="5" destOrd="0" presId="urn:microsoft.com/office/officeart/2005/8/layout/vList2"/>
    <dgm:cxn modelId="{5C616B4E-1BF0-4ADD-B848-987F4D125A8E}" type="presParOf" srcId="{961C10A0-AD53-4A52-B3B9-3D10A025CB27}" destId="{440B9786-90B2-40B0-BD3F-460F2FDA7D88}" srcOrd="6" destOrd="0" presId="urn:microsoft.com/office/officeart/2005/8/layout/vList2"/>
    <dgm:cxn modelId="{C859F34B-9A4D-45D3-A39E-9BA0C0EC7A50}" type="presParOf" srcId="{961C10A0-AD53-4A52-B3B9-3D10A025CB27}" destId="{8FD1EB23-553E-49E3-B68B-EE09B9E696FB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C802E-03FB-4A57-85AD-3117A68BE224}">
      <dsp:nvSpPr>
        <dsp:cNvPr id="0" name=""/>
        <dsp:cNvSpPr/>
      </dsp:nvSpPr>
      <dsp:spPr>
        <a:xfrm>
          <a:off x="0" y="0"/>
          <a:ext cx="5298367" cy="11152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DIAGNOZA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32665" y="32665"/>
        <a:ext cx="4094913" cy="1049931"/>
      </dsp:txXfrm>
    </dsp:sp>
    <dsp:sp modelId="{E777E7EC-A697-4436-9D36-CD08DA20C670}">
      <dsp:nvSpPr>
        <dsp:cNvPr id="0" name=""/>
        <dsp:cNvSpPr/>
      </dsp:nvSpPr>
      <dsp:spPr>
        <a:xfrm>
          <a:off x="467503" y="1301138"/>
          <a:ext cx="5298367" cy="11152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WIZJA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500168" y="1333803"/>
        <a:ext cx="4040614" cy="1049931"/>
      </dsp:txXfrm>
    </dsp:sp>
    <dsp:sp modelId="{3C81F2DF-8079-4DC2-8457-18F808CF51B4}">
      <dsp:nvSpPr>
        <dsp:cNvPr id="0" name=""/>
        <dsp:cNvSpPr/>
      </dsp:nvSpPr>
      <dsp:spPr>
        <a:xfrm>
          <a:off x="935006" y="2602276"/>
          <a:ext cx="5298367" cy="111526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CELE I WIĄZKI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967671" y="2634941"/>
        <a:ext cx="4040614" cy="1049931"/>
      </dsp:txXfrm>
    </dsp:sp>
    <dsp:sp modelId="{DBCC409C-17DD-4875-9898-92740DBA2D55}">
      <dsp:nvSpPr>
        <dsp:cNvPr id="0" name=""/>
        <dsp:cNvSpPr/>
      </dsp:nvSpPr>
      <dsp:spPr>
        <a:xfrm>
          <a:off x="4573447" y="845739"/>
          <a:ext cx="724919" cy="72491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>
            <a:latin typeface="Lato" panose="020F0502020204030203" pitchFamily="34" charset="-18"/>
          </a:endParaRPr>
        </a:p>
      </dsp:txBody>
      <dsp:txXfrm>
        <a:off x="4736554" y="845739"/>
        <a:ext cx="398705" cy="545502"/>
      </dsp:txXfrm>
    </dsp:sp>
    <dsp:sp modelId="{C6C1022E-E7E4-4B55-9098-6F555154B269}">
      <dsp:nvSpPr>
        <dsp:cNvPr id="0" name=""/>
        <dsp:cNvSpPr/>
      </dsp:nvSpPr>
      <dsp:spPr>
        <a:xfrm>
          <a:off x="5040951" y="2139443"/>
          <a:ext cx="724919" cy="724919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3300" kern="1200">
            <a:latin typeface="Lato" panose="020F0502020204030203" pitchFamily="34" charset="-18"/>
          </a:endParaRPr>
        </a:p>
      </dsp:txBody>
      <dsp:txXfrm>
        <a:off x="5204058" y="2139443"/>
        <a:ext cx="398705" cy="545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05D3A3-60DC-4D8B-AC75-29A8268CC75E}">
      <dsp:nvSpPr>
        <dsp:cNvPr id="0" name=""/>
        <dsp:cNvSpPr/>
      </dsp:nvSpPr>
      <dsp:spPr>
        <a:xfrm>
          <a:off x="0" y="0"/>
          <a:ext cx="8142308" cy="505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Cel Strategiczny Subregionu Zachodniego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24674" y="24674"/>
        <a:ext cx="8092960" cy="456092"/>
      </dsp:txXfrm>
    </dsp:sp>
    <dsp:sp modelId="{CAD3BB57-F3F8-4DF4-81C4-89B7BAF27B56}">
      <dsp:nvSpPr>
        <dsp:cNvPr id="0" name=""/>
        <dsp:cNvSpPr/>
      </dsp:nvSpPr>
      <dsp:spPr>
        <a:xfrm>
          <a:off x="0" y="507551"/>
          <a:ext cx="8142308" cy="600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1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>
              <a:latin typeface="Lato" panose="020F0502020204030203" pitchFamily="34" charset="-18"/>
            </a:rPr>
            <a:t>CS1. Rozwój kapitału ludzkiego bazujący na zatrudnialności i spójności </a:t>
          </a:r>
          <a:r>
            <a:rPr lang="pl-PL" sz="2000" kern="1200" dirty="0" err="1" smtClean="0">
              <a:latin typeface="Lato" panose="020F0502020204030203" pitchFamily="34" charset="-18"/>
            </a:rPr>
            <a:t>społeczno</a:t>
          </a:r>
          <a:r>
            <a:rPr lang="pl-PL" sz="2000" kern="1200" dirty="0" smtClean="0">
              <a:latin typeface="Lato" panose="020F0502020204030203" pitchFamily="34" charset="-18"/>
            </a:rPr>
            <a:t> - gospodarczej Subregionu Zachodniego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0" y="507551"/>
        <a:ext cx="8142308" cy="600817"/>
      </dsp:txXfrm>
    </dsp:sp>
    <dsp:sp modelId="{277D780C-BF91-4F1A-AB92-5E637E41DD3C}">
      <dsp:nvSpPr>
        <dsp:cNvPr id="0" name=""/>
        <dsp:cNvSpPr/>
      </dsp:nvSpPr>
      <dsp:spPr>
        <a:xfrm>
          <a:off x="0" y="1108369"/>
          <a:ext cx="8142308" cy="505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Priorytet</a:t>
          </a:r>
          <a:endParaRPr lang="pl-PL" sz="2000" kern="1200" dirty="0"/>
        </a:p>
      </dsp:txBody>
      <dsp:txXfrm>
        <a:off x="24674" y="1133043"/>
        <a:ext cx="8092960" cy="456092"/>
      </dsp:txXfrm>
    </dsp:sp>
    <dsp:sp modelId="{6D683CA2-CBC1-4C74-8E62-6965134215EF}">
      <dsp:nvSpPr>
        <dsp:cNvPr id="0" name=""/>
        <dsp:cNvSpPr/>
      </dsp:nvSpPr>
      <dsp:spPr>
        <a:xfrm>
          <a:off x="0" y="1613809"/>
          <a:ext cx="8142308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1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>
              <a:latin typeface="Lato" panose="020F0502020204030203" pitchFamily="34" charset="-18"/>
            </a:rPr>
            <a:t>P1.1. Gospodarka i miejsca pracy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0" y="1613809"/>
        <a:ext cx="8142308" cy="447120"/>
      </dsp:txXfrm>
    </dsp:sp>
    <dsp:sp modelId="{D0FF9C94-ED92-479E-A23E-1E918D627AE7}">
      <dsp:nvSpPr>
        <dsp:cNvPr id="0" name=""/>
        <dsp:cNvSpPr/>
      </dsp:nvSpPr>
      <dsp:spPr>
        <a:xfrm>
          <a:off x="0" y="2060929"/>
          <a:ext cx="8142308" cy="505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Działanie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24674" y="2085603"/>
        <a:ext cx="8092960" cy="456092"/>
      </dsp:txXfrm>
    </dsp:sp>
    <dsp:sp modelId="{66893374-7DD9-4669-AF84-32E1DCFD18BE}">
      <dsp:nvSpPr>
        <dsp:cNvPr id="0" name=""/>
        <dsp:cNvSpPr/>
      </dsp:nvSpPr>
      <dsp:spPr>
        <a:xfrm>
          <a:off x="0" y="2566369"/>
          <a:ext cx="8142308" cy="600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18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000" kern="1200" dirty="0" smtClean="0">
              <a:latin typeface="Lato" panose="020F0502020204030203" pitchFamily="34" charset="-18"/>
            </a:rPr>
            <a:t>D1.1.1. Przywrócenie funkcji gospodarczych n obszarach zdegradowanych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0" y="2566369"/>
        <a:ext cx="8142308" cy="600817"/>
      </dsp:txXfrm>
    </dsp:sp>
    <dsp:sp modelId="{440B9786-90B2-40B0-BD3F-460F2FDA7D88}">
      <dsp:nvSpPr>
        <dsp:cNvPr id="0" name=""/>
        <dsp:cNvSpPr/>
      </dsp:nvSpPr>
      <dsp:spPr>
        <a:xfrm>
          <a:off x="0" y="3208184"/>
          <a:ext cx="8142308" cy="50544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Lato" panose="020F0502020204030203" pitchFamily="34" charset="-18"/>
            </a:rPr>
            <a:t>Cel szczegółowy</a:t>
          </a:r>
          <a:endParaRPr lang="pl-PL" sz="2000" kern="1200" dirty="0">
            <a:latin typeface="Lato" panose="020F0502020204030203" pitchFamily="34" charset="-18"/>
          </a:endParaRPr>
        </a:p>
      </dsp:txBody>
      <dsp:txXfrm>
        <a:off x="24674" y="3232858"/>
        <a:ext cx="8092960" cy="456092"/>
      </dsp:txXfrm>
    </dsp:sp>
    <dsp:sp modelId="{8FD1EB23-553E-49E3-B68B-EE09B9E696FB}">
      <dsp:nvSpPr>
        <dsp:cNvPr id="0" name=""/>
        <dsp:cNvSpPr/>
      </dsp:nvSpPr>
      <dsp:spPr>
        <a:xfrm>
          <a:off x="0" y="3672626"/>
          <a:ext cx="8142308" cy="6567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8518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pl-PL" sz="2100" kern="1200" dirty="0" smtClean="0">
              <a:latin typeface="Lato" panose="020F0502020204030203" pitchFamily="34" charset="-18"/>
            </a:rPr>
            <a:t>C1.1.1.2. Zwiększone kompetencje uczniów szkół kształcących w zawodach</a:t>
          </a:r>
          <a:endParaRPr lang="pl-PL" sz="2100" kern="1200" dirty="0">
            <a:latin typeface="Lato" panose="020F0502020204030203" pitchFamily="34" charset="-18"/>
          </a:endParaRPr>
        </a:p>
      </dsp:txBody>
      <dsp:txXfrm>
        <a:off x="0" y="3672626"/>
        <a:ext cx="8142308" cy="656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524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5840" y="409788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5840" y="1825560"/>
            <a:ext cx="51310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7880"/>
            <a:ext cx="1051488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pl-PL" sz="6000">
                <a:solidFill>
                  <a:srgbClr val="000000"/>
                </a:solidFill>
                <a:latin typeface="Calibri Light"/>
              </a:rPr>
              <a:t>Kliknij, aby edytować format tekstu tytułuKliknij, aby edytować styl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>
                <a:solidFill>
                  <a:srgbClr val="000000"/>
                </a:solidFill>
                <a:latin typeface="Calibri"/>
              </a:rPr>
              <a:t>15-11-23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61D13111-61A1-41C1-81C1-01A161513151}" type="slidenum">
              <a:rPr lang="pl-PL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l-PL"/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/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/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/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/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/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/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/>
              <a:t>Ósmy poziom konspektu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pl-PL"/>
              <a:t>Dziewiąty poziom konspektu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4400">
                <a:solidFill>
                  <a:srgbClr val="000000"/>
                </a:solidFill>
                <a:latin typeface="Calibri Light"/>
              </a:rPr>
              <a:t>Kliknij, aby edytować format tekstu tytułuKliknij, aby edytować styl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Kliknij, aby edytować format tekstu konspektu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Drugi poziom konspektu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Trzeci poziom konspektu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Czwarty poziom konspektu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pl-PL">
                <a:solidFill>
                  <a:srgbClr val="000000"/>
                </a:solidFill>
                <a:latin typeface="Calibri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Siódmy poziom konspektu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pl-PL">
                <a:solidFill>
                  <a:srgbClr val="000000"/>
                </a:solidFill>
                <a:latin typeface="Calibri"/>
              </a:rPr>
              <a:t>Ósmy poziom konspektu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Dziewiąty poziom konspektuKliknij, aby edytować style wzorca tekstu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Drugi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Trzeci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Czwarty poziom</a:t>
            </a:r>
            <a:endParaRPr/>
          </a:p>
          <a:p>
            <a:r>
              <a:rPr lang="pl-PL">
                <a:solidFill>
                  <a:srgbClr val="000000"/>
                </a:solidFill>
                <a:latin typeface="Calibri"/>
              </a:rPr>
              <a:t>Piąty poziom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l-PL">
                <a:solidFill>
                  <a:srgbClr val="000000"/>
                </a:solidFill>
                <a:latin typeface="Calibri"/>
              </a:rPr>
              <a:t>15-11-23</a:t>
            </a:r>
            <a:endParaRPr/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360" cy="360"/>
          </a:xfrm>
          <a:prstGeom prst="rect">
            <a:avLst/>
          </a:prstGeom>
        </p:spPr>
        <p:txBody>
          <a:bodyPr lIns="90000" tIns="45000" rIns="90000" bIns="45000"/>
          <a:lstStyle/>
          <a:p>
            <a:fld id="{0141B111-D171-41B1-91E1-51F1D1413141}" type="slidenum">
              <a:rPr lang="pl-PL">
                <a:solidFill>
                  <a:srgbClr val="000000"/>
                </a:solidFill>
                <a:latin typeface="Calibri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kiwpokl.org.pl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openxmlformats.org/officeDocument/2006/relationships/hyperlink" Target="http://www.equal.org.pl/baza.php?lang=p" TargetMode="External"/><Relationship Id="rId4" Type="http://schemas.openxmlformats.org/officeDocument/2006/relationships/hyperlink" Target="http://kiwpokl.org.pl/index.php?option=com_k2&amp;view=item&amp;layout=item&amp;id=1522&amp;Itemid=776&amp;lang=p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subregion.p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240" y="360"/>
            <a:ext cx="12191760" cy="6857640"/>
          </a:xfrm>
          <a:prstGeom prst="rect">
            <a:avLst/>
          </a:prstGeom>
        </p:spPr>
      </p:pic>
      <p:sp>
        <p:nvSpPr>
          <p:cNvPr id="75" name="TextShape 1"/>
          <p:cNvSpPr txBox="1"/>
          <p:nvPr/>
        </p:nvSpPr>
        <p:spPr>
          <a:xfrm>
            <a:off x="4914830" y="2095139"/>
            <a:ext cx="6760080" cy="2156019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rgbClr val="000000"/>
                </a:solidFill>
                <a:latin typeface="Lato" panose="020F0502020204030203" pitchFamily="34" charset="-18"/>
              </a:rPr>
              <a:t>Strategia Regionalnych Inwestycji Terytorialnych Subregionu Zachodniego Województwa </a:t>
            </a:r>
            <a:r>
              <a:rPr lang="pl-PL" sz="28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Śląskiego</a:t>
            </a:r>
          </a:p>
          <a:p>
            <a:pPr>
              <a:lnSpc>
                <a:spcPct val="90000"/>
              </a:lnSpc>
            </a:pPr>
            <a:r>
              <a:rPr lang="pl-PL" sz="2800" b="1" dirty="0">
                <a:solidFill>
                  <a:srgbClr val="000000"/>
                </a:solidFill>
                <a:latin typeface="Lato" panose="020F0502020204030203" pitchFamily="34" charset="-18"/>
              </a:rPr>
              <a:t>
- wybrane </a:t>
            </a:r>
            <a:r>
              <a:rPr lang="pl-PL" sz="28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zagadnienia -</a:t>
            </a:r>
            <a:endParaRPr dirty="0">
              <a:latin typeface="Lato" panose="020F0502020204030203" pitchFamily="34" charset="-18"/>
            </a:endParaRPr>
          </a:p>
        </p:txBody>
      </p:sp>
      <p:sp>
        <p:nvSpPr>
          <p:cNvPr id="76" name="TextShape 2"/>
          <p:cNvSpPr txBox="1"/>
          <p:nvPr/>
        </p:nvSpPr>
        <p:spPr>
          <a:xfrm>
            <a:off x="7914203" y="4340152"/>
            <a:ext cx="3760707" cy="776657"/>
          </a:xfrm>
          <a:prstGeom prst="rect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r">
              <a:lnSpc>
                <a:spcPct val="90000"/>
              </a:lnSpc>
            </a:pPr>
            <a:endParaRPr dirty="0"/>
          </a:p>
          <a:p>
            <a:pPr algn="r">
              <a:lnSpc>
                <a:spcPct val="90000"/>
              </a:lnSpc>
            </a:pPr>
            <a:r>
              <a:rPr lang="pl-PL" sz="16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Rybnik</a:t>
            </a:r>
            <a:r>
              <a:rPr lang="pl-PL" sz="1600" b="1" dirty="0">
                <a:solidFill>
                  <a:srgbClr val="000000"/>
                </a:solidFill>
                <a:latin typeface="Lato" panose="020F0502020204030203" pitchFamily="34" charset="-18"/>
              </a:rPr>
              <a:t>, dnia </a:t>
            </a:r>
            <a:r>
              <a:rPr lang="pl-PL" sz="16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30 stycznia 2017 r</a:t>
            </a:r>
            <a:r>
              <a:rPr lang="pl-PL" sz="1600" dirty="0">
                <a:solidFill>
                  <a:srgbClr val="000000"/>
                </a:solidFill>
                <a:latin typeface="Lato" panose="020F0502020204030203" pitchFamily="34" charset="-18"/>
              </a:rPr>
              <a:t>.</a:t>
            </a:r>
            <a:endParaRPr dirty="0">
              <a:latin typeface="Lato" panose="020F0502020204030203" pitchFamily="34" charset="-18"/>
            </a:endParaRPr>
          </a:p>
        </p:txBody>
      </p:sp>
      <p:pic>
        <p:nvPicPr>
          <p:cNvPr id="77" name="Obraz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5800" y="412920"/>
            <a:ext cx="3401640" cy="6193800"/>
          </a:xfrm>
          <a:prstGeom prst="rect">
            <a:avLst/>
          </a:prstGeom>
        </p:spPr>
      </p:pic>
      <p:pic>
        <p:nvPicPr>
          <p:cNvPr id="78" name="Obraz 5"/>
          <p:cNvPicPr/>
          <p:nvPr/>
        </p:nvPicPr>
        <p:blipFill>
          <a:blip r:embed="rId4"/>
          <a:stretch>
            <a:fillRect/>
          </a:stretch>
        </p:blipFill>
        <p:spPr>
          <a:xfrm>
            <a:off x="6398640" y="5663520"/>
            <a:ext cx="4773240" cy="57888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9612" y="470393"/>
            <a:ext cx="1437382" cy="1078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100" name="TextShape 1"/>
          <p:cNvSpPr txBox="1"/>
          <p:nvPr/>
        </p:nvSpPr>
        <p:spPr>
          <a:xfrm>
            <a:off x="619200" y="506880"/>
            <a:ext cx="3411360" cy="5619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III. Cele i wiązki</a:t>
            </a:r>
            <a:endParaRPr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467088"/>
              </p:ext>
            </p:extLst>
          </p:nvPr>
        </p:nvGraphicFramePr>
        <p:xfrm>
          <a:off x="2032060" y="996700"/>
          <a:ext cx="812800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Rozdz.</a:t>
                      </a:r>
                      <a:r>
                        <a:rPr lang="pl-PL" baseline="0" dirty="0" smtClean="0"/>
                        <a:t> V.2.2. Wiązka „szkolnictwo zawodowe” – str. 92 i nast..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dążyć się będzie do tego, aby szkolnictwo zawodowe realizowało zajęcia, które dadzą absolwentom umiejętności niezbędne do funkcjonowania na rynku pracy,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zakłada się również, że podmioty organizujące szkolnictwo zawodowe uzyskają wsparcie na dostosowanie swoich placówek, aby było one wydolne do kształcenia w kierunkach i umiejętnościach niezbędnych na rynku pracy,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podejmowane w ramach wiązki czynności podniosą jakość edukacji m.in. poprzez świadczenie usług wyposażających kapitał ludzki w specyficzne umiejętności niezbędne na rynku pracy, jak również w umiejętności kluczowe wyzwalające inicjatywę i zaradność,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doskonalenie umiejętności i kompetencji zawodowych nauczycieli zawodu i instruktorów praktycznej nauki zawodu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podnoszenie umiejętności oraz uzyskiwanie kwalifikacji zawodowych przez uczniów i wzmacnianie ich zdolności do zatrudnienia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rozwój współpracy szkół lub placówek systemu oświaty prowadzących kształcenie zawodowe z ich otoczeniem społeczno-gospodarczym</a:t>
                      </a:r>
                      <a:endParaRPr lang="pl-P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rozwój doradztwa edukacyjno-zawodowego</a:t>
                      </a:r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840" y="-36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65019"/>
              </p:ext>
            </p:extLst>
          </p:nvPr>
        </p:nvGraphicFramePr>
        <p:xfrm>
          <a:off x="708339" y="638164"/>
          <a:ext cx="10277340" cy="5243936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898103"/>
                <a:gridCol w="7379237"/>
              </a:tblGrid>
              <a:tr h="1464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u="none" strike="noStrike" kern="1200" baseline="0" dirty="0" smtClean="0">
                          <a:latin typeface="Lato" panose="020F0502020204030203" pitchFamily="34" charset="-18"/>
                        </a:rPr>
                        <a:t>Priorytet inwestycyjny RPO 	</a:t>
                      </a:r>
                    </a:p>
                    <a:p>
                      <a:endParaRPr lang="pl-PL" sz="1400" b="0" dirty="0">
                        <a:latin typeface="Lato" panose="020F0502020204030203" pitchFamily="34" charset="-18"/>
                      </a:endParaRPr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10iv. Lepsze dostosowanie systemów kształcenia i szkolenia do potrzeb rynku pracy,  ułatwienie przechodzenia z etapu kształcenia do etapu zatrudnienia oraz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wzmocnienie systemów kształcenia i szkolenia zawodowego i ich jakości, w tym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poprzez mechanizmy prognozowania umiejętności, dostosowania programów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nauczania oraz tworzenia i rozwoju systemów uczenia się poprzez praktyczną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naukę zawodu zrealizowaną w ścisłej współpracy z pracodawcami.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10a. Inwestycje w kształcenie, szkolenie i szkolenie zawodowe na rzecz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zdobywania umiejętności i uczenia się przez całe życie poprzez rozwój</a:t>
                      </a:r>
                    </a:p>
                    <a:p>
                      <a:r>
                        <a:rPr lang="pl-PL" sz="1600" b="0" u="none" strike="noStrike" kern="1200" baseline="0" dirty="0" smtClean="0">
                          <a:latin typeface="Lato" panose="020F0502020204030203" pitchFamily="34" charset="-18"/>
                        </a:rPr>
                        <a:t>infrastruktury edukacyjnej i szkoleniowej.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</a:tr>
              <a:tr h="1464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kern="1200" baseline="0" dirty="0" smtClean="0">
                          <a:latin typeface="Lato" panose="020F0502020204030203" pitchFamily="34" charset="-18"/>
                        </a:rPr>
                        <a:t>Poddziałanie SZOOP 	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>
                          <a:latin typeface="Lato" panose="020F0502020204030203" pitchFamily="34" charset="-18"/>
                        </a:rPr>
                        <a:t>11.2.2 Wsparcie szkolnictwa zawodowego – RIT</a:t>
                      </a:r>
                    </a:p>
                    <a:p>
                      <a:r>
                        <a:rPr lang="pl-PL" sz="1600" u="none" strike="noStrike" kern="1200" baseline="0" dirty="0" smtClean="0">
                          <a:latin typeface="Lato" panose="020F0502020204030203" pitchFamily="34" charset="-18"/>
                        </a:rPr>
                        <a:t>12.2.2 Infrastruktura kształcenia zawodowego - RIT</a:t>
                      </a:r>
                      <a:endParaRPr lang="pl-PL" sz="1600" b="0" i="0" u="none" strike="noStrike" kern="1200" baseline="0" dirty="0" smtClean="0">
                        <a:solidFill>
                          <a:schemeClr val="dk1"/>
                        </a:solidFill>
                        <a:latin typeface="Lato" panose="020F0502020204030203" pitchFamily="34" charset="-18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64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u="none" strike="noStrike" kern="1200" baseline="0" dirty="0" smtClean="0">
                          <a:latin typeface="Lato" panose="020F0502020204030203" pitchFamily="34" charset="-18"/>
                        </a:rPr>
                        <a:t>Cel szczegółowy, którego osiąganie wspiera realizacja projektów 	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u="none" strike="noStrike" kern="1200" baseline="0" dirty="0" smtClean="0">
                          <a:latin typeface="Lato" panose="020F0502020204030203" pitchFamily="34" charset="-18"/>
                        </a:rPr>
                        <a:t>11.2.2: Wzrost zatrudnienia wśród absolwentów szkół i placówek kształcenia</a:t>
                      </a:r>
                    </a:p>
                    <a:p>
                      <a:r>
                        <a:rPr lang="pl-PL" sz="1600" u="none" strike="noStrike" kern="1200" baseline="0" dirty="0" smtClean="0">
                          <a:latin typeface="Lato" panose="020F0502020204030203" pitchFamily="34" charset="-18"/>
                        </a:rPr>
                        <a:t>zawodowego poprzez poprawę efektywności realizowanego wsparcia.</a:t>
                      </a:r>
                    </a:p>
                    <a:p>
                      <a:endParaRPr lang="pl-PL" sz="1600" u="none" strike="noStrike" kern="1200" baseline="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600" u="none" strike="noStrike" kern="1200" baseline="0" dirty="0" smtClean="0">
                          <a:latin typeface="Lato" panose="020F0502020204030203" pitchFamily="34" charset="-18"/>
                        </a:rPr>
                        <a:t>12.2.2: Zwiększone kompetencje uczniów szkół kształcących w zawodach.</a:t>
                      </a:r>
                      <a:r>
                        <a:rPr lang="pl-PL" sz="1400" u="none" strike="noStrike" kern="1200" baseline="0" dirty="0" smtClean="0">
                          <a:latin typeface="Lato" panose="020F0502020204030203" pitchFamily="34" charset="-18"/>
                        </a:rPr>
                        <a:t>	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Obraz 5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8469" y="1330767"/>
            <a:ext cx="10515240" cy="2775725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KRYTERIA WYBORU PROJEKTÓW </a:t>
            </a:r>
            <a:b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</a:b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RIT DLA PODDZIAŁANIA </a:t>
            </a:r>
            <a:r>
              <a:rPr lang="pl-PL" sz="32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11.2.2</a:t>
            </a:r>
            <a:endParaRPr lang="pl-PL" sz="32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pic>
        <p:nvPicPr>
          <p:cNvPr id="4" name="Obraz 5"/>
          <p:cNvPicPr/>
          <p:nvPr/>
        </p:nvPicPr>
        <p:blipFill>
          <a:blip r:embed="rId3"/>
          <a:stretch>
            <a:fillRect/>
          </a:stretch>
        </p:blipFill>
        <p:spPr>
          <a:xfrm>
            <a:off x="3876541" y="4855335"/>
            <a:ext cx="5138670" cy="82653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720"/>
            <a:ext cx="12192840" cy="6858360"/>
          </a:xfrm>
          <a:prstGeom prst="rect">
            <a:avLst/>
          </a:prstGeom>
        </p:spPr>
      </p:pic>
      <p:sp>
        <p:nvSpPr>
          <p:cNvPr id="104" name="TextShape 1"/>
          <p:cNvSpPr txBox="1"/>
          <p:nvPr/>
        </p:nvSpPr>
        <p:spPr>
          <a:xfrm>
            <a:off x="2409318" y="528120"/>
            <a:ext cx="7906320" cy="7790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Kryteria zgodności ze Strategią RIT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1236370" y="1266480"/>
            <a:ext cx="10515240" cy="569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Kryteria zgodności ze Strategią ZIT/RIT - dostępu (0/1) – wspólne dla EFRR i EFS</a:t>
            </a:r>
            <a:endParaRPr sz="2000" dirty="0">
              <a:latin typeface="Lato" panose="020F0502020204030203" pitchFamily="34" charset="-18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59260"/>
              </p:ext>
            </p:extLst>
          </p:nvPr>
        </p:nvGraphicFramePr>
        <p:xfrm>
          <a:off x="1286237" y="2045520"/>
          <a:ext cx="9620365" cy="333823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9560"/>
                <a:gridCol w="4623516"/>
                <a:gridCol w="1403797"/>
                <a:gridCol w="1313492"/>
              </a:tblGrid>
              <a:tr h="685201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WAGA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763273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Lokalizacja projektu na obszarze funkcjonalnym danego RIT 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Lokalizacja projektu na obszarze funkcjonalnym danego ZIT/RIT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0/1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n/d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763273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Zgodność uzasadnienia i celu projektu z diagnozą i Priorytetami/Celami /Działaniami Strategii RIT 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Potrzeba realizacji projektu wynika ze zdiagnozowanych problemów/potrzeb/wyzwań oraz projekt jest zgodny z Priorytetami/Celami/Działaniami wskazanymi w Strategii RIT adekwatnymi do przedmiotu projektu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0/1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n/d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763273"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Zgodność przedmiotu projektu z zakresem wsparcia wskazanym w Strategii RIT 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Przedmiot projektu jest zgodny z planowanym zakresem wsparcia wskazanym w Strategii RIT. 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0/1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n/d</a:t>
                      </a:r>
                    </a:p>
                    <a:p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98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080" y="-720"/>
            <a:ext cx="12192840" cy="6858360"/>
          </a:xfrm>
          <a:prstGeom prst="rect">
            <a:avLst/>
          </a:prstGeom>
        </p:spPr>
      </p:pic>
      <p:sp>
        <p:nvSpPr>
          <p:cNvPr id="107" name="CustomShape 1"/>
          <p:cNvSpPr/>
          <p:nvPr/>
        </p:nvSpPr>
        <p:spPr>
          <a:xfrm>
            <a:off x="657000" y="553680"/>
            <a:ext cx="10740600" cy="8218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pl-PL" sz="2400" dirty="0">
                <a:solidFill>
                  <a:srgbClr val="000000"/>
                </a:solidFill>
                <a:latin typeface="Lato" panose="020F0502020204030203" pitchFamily="34" charset="-18"/>
              </a:rPr>
              <a:t>Kryteria zgodności ze Strategią ZIT/RIT szczegółowe dla poddziałań ZIT/RIT (kryteria dostępu, dodatkowe) – EFS</a:t>
            </a:r>
            <a:endParaRPr sz="2400" dirty="0">
              <a:latin typeface="Lato" panose="020F0502020204030203" pitchFamily="34" charset="-18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85130"/>
              </p:ext>
            </p:extLst>
          </p:nvPr>
        </p:nvGraphicFramePr>
        <p:xfrm>
          <a:off x="657000" y="1302127"/>
          <a:ext cx="10856714" cy="510407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3453"/>
                <a:gridCol w="4706762"/>
                <a:gridCol w="1584205"/>
                <a:gridCol w="1482294"/>
              </a:tblGrid>
              <a:tr h="53207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4539705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w przypadku gdy projekt przewiduje wsparcie uczniów w zakresie zdobywania dodatkowych uprawnień zwiększających ich szanse na rynku pracy, obligatoryjnym elementem jest doradztwo </a:t>
                      </a:r>
                      <a:r>
                        <a:rPr lang="pl-PL" sz="1200" dirty="0" err="1" smtClean="0">
                          <a:latin typeface="Lato" panose="020F0502020204030203" pitchFamily="34" charset="-18"/>
                        </a:rPr>
                        <a:t>edukacyjno</a:t>
                      </a: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 – zawodowe? 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Projektodawca jest zobowiązany do wskazania w opisie zadania w ramach którego będą realizowane kursy/ szkolenia kończące się certyfikatem potwierdzającym uzyskanie kwalifikacji/kwalifikacji w zawodzie, informacji o realizacji doradztwa </a:t>
                      </a:r>
                      <a:r>
                        <a:rPr lang="pl-PL" sz="1400" dirty="0" err="1" smtClean="0">
                          <a:latin typeface="Lato" panose="020F0502020204030203" pitchFamily="34" charset="-18"/>
                        </a:rPr>
                        <a:t>edukacyjno</a:t>
                      </a: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 - zawodowego oraz jego zakresie. </a:t>
                      </a:r>
                    </a:p>
                    <a:p>
                      <a:endParaRPr lang="pl-PL" sz="14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Realizacja wsparcia w  zaproponowanym kształcie ma na celu zaplanowanie ścieżki rozwoju ucznia zgodnie z jego kompetencjami. Poprzez wsparcie uczniów w zakresie zdobywania dodatkowych uprawnień</a:t>
                      </a:r>
                    </a:p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zwiększających ich szanse na rynku pracy należy rozumieć wsparcie w postaci szkoleń/ kursów, które kończą się uzyskaniem certyfikatu bądź uprawnień niezbędnych do wykonywania zawodu (np. uprawnienia spawalnicze, uprawnienia w zakresie obsługi maszyn do robót ziemnych budowlanych i drogowych, uprawnienia w zakresie elektroenergetyki i energetyki)</a:t>
                      </a:r>
                    </a:p>
                    <a:p>
                      <a:endParaRPr lang="pl-PL" sz="14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 zostanie zweryfikowane na podstawie punktu 1 część C wniosku o dofinansowanie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dostępu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0/1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109" name="TextShape 1"/>
          <p:cNvSpPr txBox="1"/>
          <p:nvPr/>
        </p:nvSpPr>
        <p:spPr>
          <a:xfrm>
            <a:off x="541080" y="425160"/>
            <a:ext cx="11114280" cy="602712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08767"/>
              </p:ext>
            </p:extLst>
          </p:nvPr>
        </p:nvGraphicFramePr>
        <p:xfrm>
          <a:off x="816436" y="526992"/>
          <a:ext cx="10559248" cy="55832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41164"/>
                <a:gridCol w="4735605"/>
                <a:gridCol w="1540799"/>
                <a:gridCol w="1441680"/>
              </a:tblGrid>
              <a:tr h="55408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wnioskodawca zakłada udział w stażach i/ lub praktykach zawodowych co najmniej 50% uczniów w ramach jednego projektu?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liczby uczniów, którzy zostaną objęci stażami i/lub praktykami zawodowymi oraz wartości procentowej w stosunku do liczby uczniów ogółem objętych wsparciem w </a:t>
                      </a:r>
                      <a:r>
                        <a:rPr lang="pl-PL" sz="1200" dirty="0" smtClean="0"/>
                        <a:t>projekcie.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przyczyni się do tworzenia stałych instytucjonalnych form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współpracy pomiędzy szkołami lub placówkami oświatowymi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prowadzącymi kształcenie zawodowe a pracodawcami. Kryterium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uwzględnia założenia reformy sytemu oświaty w zakresie szkolnictwa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zawodowego, które są ukierunkowane na działania w zakresie modernizacji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oferty edukacyjnej – szkoleń zawodowych decydujących o pozycji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absolwentów na lokalnym i regionalnym rynku pracy. Praktyki zawodowe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i/lub staże są jednym z najważniejszych elementów nauki zawodu, gdyż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służą podnoszeniu kwalifikacji zawodowych uczniów jako przyszłych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absolwentów i wzmacniają ich zdolność do zatrudnienia. Wyposażanie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uczniów w praktyczne umiejętności zawodowe, które będą adekwatne do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zapotrzebowania pracodawców – przyczyni się do oczekiwań rynku pracy. 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części B. 10 oraz części C.1 wniosku o 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Dostępu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0/1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080" y="15444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579084"/>
              </p:ext>
            </p:extLst>
          </p:nvPr>
        </p:nvGraphicFramePr>
        <p:xfrm>
          <a:off x="815716" y="681539"/>
          <a:ext cx="10559248" cy="51948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96425"/>
                <a:gridCol w="5380344"/>
                <a:gridCol w="1540799"/>
                <a:gridCol w="1441680"/>
              </a:tblGrid>
              <a:tr h="72386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4470957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w projekcie realizowana jest współpraca szkół lub placówek kształcenia zawodowego z ich otoczeniem społeczno-gospodarczym? 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deklaracji w treści wniosku o 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dofinansowanie, że szkoła lub placówka systemu oświaty prowadząca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kształcenie zawodowe współpracuje lub nawiąże współpracę z otoczeniem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społeczno-gospodarczym. Przez otoczenie społeczno-gospodarcze szkół lub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placówek systemu oświaty prowadzących kształcenie zawodowe należy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rozumieć pracodawców, organizacje pracodawców, przedsiębiorców,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organizacje przedsiębiorców, instytucje rynku pracy, szkoły wyższe.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 przypadku współpracy, podmiotem inicjującym jest szkoła lub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placówka systemu kształcenia zawodowego. Współpraca powinna mieć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odzwierciedlenie w planowanych do realizacji zadaniach. Ponadto,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współpraca będzie weryfikowana na podstawie listu intencyjnego lub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innego równoważnego dokumentu świadczącego o nawiązaniu współpracy 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co będzie weryfikowane na etapie kontroli.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Dopuszczalne formy współpracy – Regulamin konkursu pkt. 2.3.10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części B. 10 oraz części C.1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wniosku o 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Dostępu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0/1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896576"/>
              </p:ext>
            </p:extLst>
          </p:nvPr>
        </p:nvGraphicFramePr>
        <p:xfrm>
          <a:off x="589489" y="385706"/>
          <a:ext cx="11013141" cy="612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31182"/>
                <a:gridCol w="5459505"/>
                <a:gridCol w="1116106"/>
                <a:gridCol w="1006348"/>
              </a:tblGrid>
              <a:tr h="507372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1522117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projekt jest spójny  z przedsięwzięciami realizowanymi na obszarze objętym Strategią ZIT/RIT – projekt zarekomendowany przez gminę będącą członkiem Związku ZIT/RIT lub sygnatariuszem Porozumienia w sprawie realizacji ZIT/RIT w Subregionie. Punkty mogą zostać przyznane jeżeli nie przyznano punktów za spełnienie kryterium nr b lub c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deklaracji w treści wniosku o dofinansowanie, iż działania projektowe zapewniają spójność oraz wpływ miast i gmin z obszarów funkcjonalnych Subregionu na kształt i sposób realizacji działań na ich obszarze oraz zapewni o posiadaniu rekomendacji w postaci listu polecającego przez gminę będącą członkiem Związku ZIT/RIT lub sygnatariusza Porozumienia w sprawie realizacji ZIT/RIT w Subregionie. Kryterium zostanie zweryfikowane na podstawie pkt 10 część B wniosku o 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baseline="0" dirty="0" smtClean="0">
                          <a:latin typeface="Lato" panose="020F0502020204030203" pitchFamily="34" charset="-18"/>
                        </a:rPr>
                        <a:t>3 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2238407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projekt jest spójny z przedsięwzięciami realizowanymi na obszarze objętym Strategią ZIT/RIT - projekt zarekomendowany przez Związek ZIT/RIT lub właściwy organ/y Porozumienia w sprawie realizacji ZIT/RIT w Subregionie w formie uchwały Zarządu Związku ZIT/RIT (Subregion Centralny i Zachodni) lub decyzji Lidera ZIT/RIT po uzyskaniu opinii Rady RIT (Subregion Południowy)/Komitetu Sterującego RIT (Subregion Północny). Punkty mogą zostać przyznane jeżeli nie przyznano punktów za spełnienie kryterium nr a lub c).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deklaracji w treści wniosku o dofinansowanie, iż działania projektowe zapewniają spójność oraz wpływ miast i gmin z obszarów funkcjonalnych Subregionu na kształt i sposób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realizacji działań na ich obszarze oraz zapewni o posiadaniu rekomendacji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przez Związek ZIT/RIT lub właściwy organ/y Porozumienia w sprawie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realizacji ZIT/RIT w Subregionie w formie uchwały Zarządu Związku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ZIT/RIT(Subregion Centralny i Zachodni) lub decyzji Lidera ZIT/RIT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(Subregion Południowy)/Komitetu Sterującego RIT (Subregion Północny).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weryfikowane w oparciu o zapisy wniosku o dofinansowanie.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pkt 10 część B wniosku 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</a:p>
                    <a:p>
                      <a:pPr algn="ctr"/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5 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1397576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projekt jest spójny z przedsięwzięciami realizowanymi na obszarze objętym Strategią ZIT/RIT - projekt realizowany przez członków Związku ZIT/RIT lub sygnatariuszy Porozumień w sprawie realizacji ZIT/RIT w Subregionie. Punkty mogą zostać przyznane jeżeli nie przyznano punktów za spełnienie kryterium nr a lub b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deklaracji w treści wniosku 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dofinansowanie , iż działania projektowe zapewniają spójność oraz wpływ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miast i gmin z obszarów funkcjonalnych Subregionu na kształt i sposób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realizacji działań na ich obszarze. Kryterium weryfikowane w oparciu 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zapisy wniosku o dofinansowanie. Kryterium zostanie zweryfikowane na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podstawie pkt 10 część B wniosku o dofinansowanie.</a:t>
                      </a:r>
                    </a:p>
                    <a:p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</a:p>
                    <a:p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11 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041545"/>
              </p:ext>
            </p:extLst>
          </p:nvPr>
        </p:nvGraphicFramePr>
        <p:xfrm>
          <a:off x="687647" y="913358"/>
          <a:ext cx="10559248" cy="4815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77774"/>
                <a:gridCol w="5347520"/>
                <a:gridCol w="1048871"/>
                <a:gridCol w="785083"/>
              </a:tblGrid>
              <a:tr h="55408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projekt jest komplementarny  z innymi złożonymi do oceny, zrealizowanymi lub trwającymi projektami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deklaracji w treści wniosku 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dofinansowanie, że projekt jest kontynuacją lub uzupełnieniem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zrealizowanych, trwających bądź złożonych projektów, ze wskazaniem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konkretnych nazw projektów, w obszarze szkolnictwa zawodowego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finansowanych zarówno ze środków UE jak i pozostałych źródeł. Kryterium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weryfikowane na podstawie zapisów wniosku o dofinansowanie.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pkt 10 część B wniosku 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dofinansowanie oraz pkt B.5.1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10 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projekt jest realizowany 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partnerstwie z podmiotami z otoczenia</a:t>
                      </a:r>
                    </a:p>
                    <a:p>
                      <a:r>
                        <a:rPr lang="pl-PL" sz="1200" dirty="0" err="1" smtClean="0">
                          <a:latin typeface="Lato" panose="020F0502020204030203" pitchFamily="34" charset="-18"/>
                        </a:rPr>
                        <a:t>społeczno</a:t>
                      </a: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 - gospodarczego szkół lub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placówek systemu oświaty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prowadzących kształcenie zawodowe.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Przez otoczenie </a:t>
                      </a:r>
                      <a:r>
                        <a:rPr lang="pl-PL" sz="1200" dirty="0" err="1" smtClean="0">
                          <a:latin typeface="Lato" panose="020F0502020204030203" pitchFamily="34" charset="-18"/>
                        </a:rPr>
                        <a:t>społeczno</a:t>
                      </a: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 - gospodarcze szkół lub placówek systemu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oświaty prowadzących kształcenie zawodowe należy rozumieć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pracodawców, organizacje pracodawców, przedsiębiorców, organizacje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przedsiębiorców, instytucje rynku pracy, szkoły wyższe.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Wniosek o dofinansowanie może złożyć zarówno podmiot pochodzący z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sektora publicznego, jak i prywatnego. 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punktu 2 część A oraz punktu 1 i 2 część C wniosku o dofinansowanie projektu.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7 pkt.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787913"/>
              </p:ext>
            </p:extLst>
          </p:nvPr>
        </p:nvGraphicFramePr>
        <p:xfrm>
          <a:off x="816436" y="526992"/>
          <a:ext cx="10559248" cy="48372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04988"/>
                <a:gridCol w="5849470"/>
                <a:gridCol w="995082"/>
                <a:gridCol w="1209708"/>
              </a:tblGrid>
              <a:tr h="55408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studia podyplomowe/ kursy kwalifikacyjne dla nauczycieli przygotowują do wykonywania zawodu nauczyciela kształcenia zawodowego w ramach zawodów nowo wprowadzonych do klasyfikacji zawodów szkolnictwa zawodowego, zawodów wprowadzonych w efekcie modernizacji oferty kształcenia zawodowego albo tworzenia nowych kierunków nauczania wynikających z zapotrzebowania regionalnego/ lokalnego rynku pracy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Projektodawca jest zobowiązany do wskazania nazw zawodów oraz kierunków kształcenia dla których realizowane będą formy wsparcia wymienione w treści kryterium. Weryfikacja zawodów nowo wprowadzonych w zakresie szkolnictwa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zawodowego będzie dokonywana w oparciu o rozporządzanie MEN z dnia 19 czerwca 2015r. zmieniające rozporządzenie w sprawie klasyfikacji zawodów szkolnictwa zawodowego (Dz. U. 2015 poz. 954). W przypadku tworzenia nowych kierunków nauczania, projektodawca jest zobowiązany zamieścić informację, iż kierunki te uzyskają lub uzyskały pozytywną opinię właściwych podmiotów zgodnie z obowiązującym prawodawstwem krajowym. Jednocześnie potrzeba realizacji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wymienionych w treści kryterium form, powinna wynikać z zapisów wniosku o dofinansowanie. Kryterium zostanie zweryfikowane na podstawie całości wniosku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szczególnie punktu 1 część C oraz punktu 11 część B wniosku do 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2 </a:t>
                      </a: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udział finansowy pracodawców 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organizacji staży i/ lub praktyk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zawodowych wynosi co najmniej 5% 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IIZ RPO preferuje do wyboru projekty, w których pracodawcy partycypują 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wymiarze 5% w kosztach organizacji i prowadzenia praktyki zawodowej lub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stażu zawodowego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całości wniosku,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szczególnie pkt 1 część C oraz pkt 2 część D wniosku o dofinansowanie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4 pkt.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360"/>
            <a:ext cx="12192840" cy="6858360"/>
          </a:xfrm>
          <a:prstGeom prst="rect">
            <a:avLst/>
          </a:prstGeom>
        </p:spPr>
      </p:pic>
      <p:sp>
        <p:nvSpPr>
          <p:cNvPr id="80" name="TextShape 1"/>
          <p:cNvSpPr txBox="1"/>
          <p:nvPr/>
        </p:nvSpPr>
        <p:spPr>
          <a:xfrm>
            <a:off x="2259614" y="658779"/>
            <a:ext cx="6901991" cy="778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Podstawowe informacje o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dokumencie</a:t>
            </a:r>
            <a:endParaRPr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87728" y="1584014"/>
            <a:ext cx="10837080" cy="478989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endParaRPr dirty="0"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Prace nad dokumentem – wrzesień 2013 – październik 2015 r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.,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Raport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z konsultacji dokumentu – załącznik nr 5 do Strategii,</a:t>
            </a:r>
            <a:endParaRPr sz="2000" dirty="0"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Obecnie obowiązujący dokument – wersja z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20 kwietnia 2016 r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.,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Trwają przygotowania do aktualizacji dokumentu, </a:t>
            </a:r>
            <a:endParaRPr sz="2000" dirty="0"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Dokument został opracowany przez pracowników Biura Związku Subregionu Zachodniego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z siedzibą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w Rybniku,</a:t>
            </a:r>
            <a:endParaRPr sz="2000" dirty="0"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Dokument opracowywano w oparciu o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dokumenty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programowe (RPO WSL 2014 – 2020, SZOOP, itp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.)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Wytyczne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Zasady realizacji Zintegrowanych Inwestycji Terytorialnych w Polsce (lipiec 2013 r.)</a:t>
            </a:r>
            <a:endParaRPr sz="2000" dirty="0">
              <a:latin typeface="Lato" panose="020F0502020204030203" pitchFamily="34" charset="-18"/>
            </a:endParaRPr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844801"/>
              </p:ext>
            </p:extLst>
          </p:nvPr>
        </p:nvGraphicFramePr>
        <p:xfrm>
          <a:off x="816436" y="720175"/>
          <a:ext cx="10559248" cy="2834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4803"/>
                <a:gridCol w="5170679"/>
                <a:gridCol w="1156447"/>
                <a:gridCol w="927319"/>
              </a:tblGrid>
              <a:tr h="55408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4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 smtClean="0">
                          <a:latin typeface="Lato" panose="020F0502020204030203" pitchFamily="34" charset="-18"/>
                        </a:rPr>
                        <a:t>SPOSÓB WERYFIKACJI</a:t>
                      </a:r>
                    </a:p>
                  </a:txBody>
                  <a:tcPr anchor="ctr"/>
                </a:tc>
              </a:tr>
              <a:tr h="1271132"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Czy formy wsparcia realizowane w projekcie przyczyniają się do realizacji założeń Regionalnej Strategii Innowacji Województwa Śląskiego na lata 2013-2020 i obowiązującego „Programu Rozwoju  Technologii Województwa Śląskiego na lata 2010–2020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Wprowadzenie kryterium ma celu wdrożenie założeń Regionalnej Strategii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Innowacji Województwa Śląskiego oraz Programu Rozwoju Technologii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Województwa Śląskiego. Projektodawca jest zobowiązany do wskazania 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treści wniosku o dofinasowanie , iż projekt skierowany jest do uczniów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szkół kształcących się w branżach uznanych za kluczowe dla rozwoju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województwa śląskiego, poprzez wskazanie obszarów technologicznych zawartych w Programie Rozwoju Technologii Województwa Śląskiego na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lata 2010 –2020 oraz odpowiadających im kierunków kształcenia.</a:t>
                      </a:r>
                    </a:p>
                    <a:p>
                      <a:endParaRPr lang="pl-PL" sz="1200" dirty="0" smtClean="0">
                        <a:latin typeface="Lato" panose="020F0502020204030203" pitchFamily="34" charset="-18"/>
                      </a:endParaRP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Kryterium zostanie zweryfikowane na podstawie całości wniosku,</a:t>
                      </a:r>
                    </a:p>
                    <a:p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szczególnie pkt 1 część C wniosku o dofinansowanie.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dodatkowe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12 </a:t>
                      </a:r>
                      <a:r>
                        <a:rPr lang="pl-PL" sz="1200" dirty="0" smtClean="0">
                          <a:latin typeface="Lato" panose="020F0502020204030203" pitchFamily="34" charset="-18"/>
                        </a:rPr>
                        <a:t>pkt</a:t>
                      </a:r>
                      <a:endParaRPr lang="pl-PL" sz="120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19418"/>
              </p:ext>
            </p:extLst>
          </p:nvPr>
        </p:nvGraphicFramePr>
        <p:xfrm>
          <a:off x="537881" y="368510"/>
          <a:ext cx="11161060" cy="61209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31901"/>
                <a:gridCol w="5926631"/>
                <a:gridCol w="1222358"/>
                <a:gridCol w="980170"/>
              </a:tblGrid>
              <a:tr h="908899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Rodzaj kryterium</a:t>
                      </a:r>
                      <a:endParaRPr lang="pl-PL" sz="1200" b="1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Sposób weryfikacji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5021254">
                <a:tc>
                  <a:txBody>
                    <a:bodyPr/>
                    <a:lstStyle/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Czy projekt zakłada objęcie wsparciem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uczniów ze specjalnymi potrzebami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edukacyjnymi.</a:t>
                      </a:r>
                    </a:p>
                    <a:p>
                      <a:pPr algn="l"/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Projektodawca jest zobowiązany do wskazania liczby oraz krótkiej charakterystyki uczniów ze specjalnymi potrzebami edukacyjnymi, których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zamierza objąć wsparciem w projekcie.</a:t>
                      </a:r>
                    </a:p>
                    <a:p>
                      <a:pPr algn="l"/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Przez specjalne potrzeby edukacyjne należy rozumieć potrzeby, które w procesie rozwoju dzieci i młodzieży wynikają z:</a:t>
                      </a:r>
                    </a:p>
                    <a:p>
                      <a:pPr algn="l"/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a) zaburzeń (np. rozwojowych, obniżonych możliwości intelektualnych, wad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wymowy);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b) niepełnosprawności (np. upośledzenie umysłowe, niewidzenie i słabe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widzenie, niesłyszenie i słaby słyszenie, afazja, niepełnosprawność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ruchowa, całościowe zaburzenie rozwojowe ze spektrum autyzmu, w tym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zespół Aspergera, niepełnosprawności sprzężone);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c) choroby przewlekłej;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d) niedostosowania społecznego albo zagrożenia niedostosowaniem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społecznym;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e) zaburzeń w funkcjonowaniu </a:t>
                      </a:r>
                      <a:r>
                        <a:rPr lang="pl-PL" sz="1200" b="0" dirty="0" err="1" smtClean="0">
                          <a:latin typeface="Lato" panose="020F0502020204030203" pitchFamily="34" charset="-18"/>
                        </a:rPr>
                        <a:t>emocjonalno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 - społecznym, powstających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m.in. w wyniku sytuacji kryzysowych lub traumatycznych;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f) trudności adaptacyjnych związanych z różnicami kulturowymi lub ze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zmianą środowiska edukacyjnego, w tym związanych z wcześniejszym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kształceniem za granicą;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g) specyficznych trudności w uczeniu się, w tym niepowodzeń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edukacyjnych;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h) zaniedbań środowiskowych związanych z sytuację bytową ucznia i jego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rodziny, sposobem spędzania czasu wolnego i kontaktami środowiskowymi</a:t>
                      </a:r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.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  <a:p>
                      <a:pPr algn="l"/>
                      <a:endParaRPr lang="pl-PL" sz="1200" b="1" dirty="0">
                        <a:latin typeface="Lato" panose="020F0502020204030203" pitchFamily="34" charset="-18"/>
                      </a:endParaRP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Kryterium zweryfikowane zostanie na podstawie całości wniosku</a:t>
                      </a:r>
                    </a:p>
                    <a:p>
                      <a:pPr algn="l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szczególnie pkt 1 część C wniosku o dofinansowanie projektu.</a:t>
                      </a:r>
                      <a:endParaRPr lang="pl-PL" sz="1200" b="1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Dodatkowe </a:t>
                      </a:r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2 pkt.</a:t>
                      </a:r>
                      <a:endParaRPr lang="pl-PL" sz="1200" b="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952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850450"/>
              </p:ext>
            </p:extLst>
          </p:nvPr>
        </p:nvGraphicFramePr>
        <p:xfrm>
          <a:off x="515170" y="394712"/>
          <a:ext cx="11116536" cy="57821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19806"/>
                <a:gridCol w="5902988"/>
                <a:gridCol w="1217482"/>
                <a:gridCol w="976260"/>
              </a:tblGrid>
              <a:tr h="1128269"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Kryterium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Definicja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Rodzaj kryterium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Lato" panose="020F0502020204030203" pitchFamily="34" charset="-18"/>
                        </a:rPr>
                        <a:t>Sposób weryfikacji</a:t>
                      </a:r>
                      <a:endParaRPr lang="pl-PL" sz="1200" b="1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  <a:tr h="4653899"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Czy projekt będzie wykorzystywał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konkretne, pozytywnie zweryfikowane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produkty w ramach projektów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innowacyjnych i ponadnarodowych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Programu Inicjatywy Wspólnotowej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EQUAL 2004-2006 lub Programu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Operacyjnego Kapitał Ludzki 2007-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2013 oraz projektów systemowych w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ramach komponentu centralnego PO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KL, których opisy są dostępne m.in.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na stronach: http://www.equal.org.pl</a:t>
                      </a:r>
                    </a:p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oraz http://kiw-pokl.org.pl</a:t>
                      </a:r>
                    </a:p>
                    <a:p>
                      <a:pPr algn="ctr"/>
                      <a:endParaRPr lang="pl-PL" sz="1200" b="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Projektodawca jest zobowiązany do wskazania nazwy projektu oraz opisu produktu/rezultatu/modelu/rozwiązania zgodnie z informacjami umieszczonymi m.in. na stronach http://www.equal.org.pl lub 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  <a:hlinkClick r:id="rId3"/>
                        </a:rPr>
                        <a:t>http://kiwpokl.org.pl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 oraz szczegółowego uzasadnienia wykorzystania wypracowanych wcześniej rozwiązań w przedmiotowym projekcie tj. wdrożenia co najmniej jednego produktu/rezultatu/modelu/rozwiązania wypracowanego w ramach projektów innowacyjnych i ponadnarodowych IW EQUAL lub Programu Operacyjnego Kapitał Ludzki 2007-2013 oraz projektów systemowych w ramach komponentu centralnego PO KL.</a:t>
                      </a:r>
                    </a:p>
                    <a:p>
                      <a:pPr algn="just"/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Wykorzystanie rozwiązań wypracowanych z udziałem środków EFS w realizacji wsparcia pozwoli na wdrożenie skutecznych i efektywnych rozwiązań lub produktów wypracowanych w ramach projektów innowacyjnych Inicjatywy Wspólnotowej EQUAL 2004-2006 lub Programu Operacyjnego Kapitał Ludzki 2007-2013. Opisy projektów oraz lista produktów i rezultatów znajdują się m.in. na stronach: 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  <a:hlinkClick r:id="rId4"/>
                        </a:rPr>
                        <a:t>http://kiwpokl.org.pl/index.php?option=com_k2&amp;view=item&amp;layout=item&amp;id=1522&amp;Itemid=776&amp;lang=pl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 oraz </a:t>
                      </a:r>
                      <a:r>
                        <a:rPr lang="pl-PL" sz="1200" b="0" dirty="0" smtClean="0">
                          <a:latin typeface="Lato" panose="020F0502020204030203" pitchFamily="34" charset="-18"/>
                          <a:hlinkClick r:id="rId5"/>
                        </a:rPr>
                        <a:t>http://www.equal.org.pl/baza.php?lang=p</a:t>
                      </a:r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  <a:p>
                      <a:pPr algn="just"/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Kryterium zostanie zweryfikowane na podstawie pkt 1 część C wniosku o</a:t>
                      </a:r>
                    </a:p>
                    <a:p>
                      <a:pPr algn="just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dofinansowanie projektu.</a:t>
                      </a:r>
                    </a:p>
                    <a:p>
                      <a:pPr algn="ctr"/>
                      <a:endParaRPr lang="pl-PL" sz="1200" b="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Dodatkowe</a:t>
                      </a:r>
                      <a:endParaRPr lang="pl-PL" sz="1200" b="0" dirty="0" smtClean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0" dirty="0" smtClean="0">
                          <a:latin typeface="Lato" panose="020F0502020204030203" pitchFamily="34" charset="-18"/>
                        </a:rPr>
                        <a:t>2 pkt.</a:t>
                      </a:r>
                      <a:endParaRPr lang="pl-PL" sz="1200" b="0" dirty="0">
                        <a:latin typeface="Lato" panose="020F0502020204030203" pitchFamily="34" charset="-1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274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120" name="TextShape 1"/>
          <p:cNvSpPr txBox="1"/>
          <p:nvPr/>
        </p:nvSpPr>
        <p:spPr>
          <a:xfrm>
            <a:off x="3465421" y="466740"/>
            <a:ext cx="7764480" cy="778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Kryteria – informacje dodatkowe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605160" y="1365120"/>
            <a:ext cx="10624741" cy="4983840"/>
          </a:xfrm>
          <a:prstGeom prst="rect">
            <a:avLst/>
          </a:prstGeo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Kryteria zostały opublikowane w Załączniku nr 3 do SZOOP </a:t>
            </a:r>
            <a:endParaRPr lang="pl-PL" sz="2000" dirty="0" smtClean="0">
              <a:solidFill>
                <a:srgbClr val="000000"/>
              </a:solidFill>
              <a:latin typeface="Lato" panose="020F0502020204030203" pitchFamily="34" charset="-18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Projekty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oceniane są w ramach kryteriów zerojedynkowo oraz poprzez przyznanie punktów przez pracowników IZ RPO WSL, IP RPO WSL, ekspertów, oraz pracowników IP ZIT/RIT RPO WSL.</a:t>
            </a:r>
            <a:endParaRPr sz="2000" dirty="0">
              <a:latin typeface="Lato" panose="020F0502020204030203" pitchFamily="34" charset="-18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W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eryfikowane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będzie spełnienie kryteriów zgodności ze Strategią ZIT/RIT – dostępu (0/1) – EFRR i EFS oraz kryteriów dostępu wskazanych w kryteriach zgodności ze Strategią ZIT/RIT szczegółowych dla poddziałań ZIT/RIT - EFS, które mają charakter obligatoryjny. Niespełnienie przez projekt co najmniej jednego z ww. kryteriów powoduje, że projekt otrzymuje ocenę negatywną i nie kwalifikuje się do dofinasowania.</a:t>
            </a:r>
            <a:endParaRPr sz="2000" dirty="0">
              <a:latin typeface="Lato" panose="020F050202020403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123" name="TextShape 1"/>
          <p:cNvSpPr txBox="1"/>
          <p:nvPr/>
        </p:nvSpPr>
        <p:spPr>
          <a:xfrm>
            <a:off x="532620" y="875921"/>
            <a:ext cx="11126880" cy="516180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W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drugiej kolejności weryfikowane będą kryteria zgodności ze Strategią ZIT/RIT szczegółowe dla Poddziałań ZIT/RIT (kryteria dodatkowe). W ramach każdego szczegółowego kryterium dodatkowego możliwe jest przyznanie zdefiniowanej liczby punktów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.</a:t>
            </a:r>
          </a:p>
          <a:p>
            <a:pPr>
              <a:lnSpc>
                <a:spcPct val="150000"/>
              </a:lnSpc>
            </a:pPr>
            <a:endParaRPr sz="2000" dirty="0">
              <a:latin typeface="Lato" panose="020F0502020204030203" pitchFamily="34" charset="-18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Projekt otrzymuje ocenę pozytywną w przypadku uzyskania co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40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%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maksymalnej (20 pkt.),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możliwej do uzyskania punktacji w ramach kryteriów zgodności ze Strategią ZIT/RIT szczegółowych dla poddziałań ZIT/RIT – EFS. Projekt, który uzyska mniej niż 40% punktów otrzymuje ocenę negatywną i nie kwalifikuje się do dofinansowania. Maksymalna możliwa do uzyskania punktacja w ramach kryteriów zgodności ze Strategią ZIT/ RIT wynosi 50 punktów.</a:t>
            </a:r>
            <a:endParaRPr sz="2000" dirty="0">
              <a:latin typeface="Lato" panose="020F050202020403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125" name="TextShape 1"/>
          <p:cNvSpPr txBox="1"/>
          <p:nvPr/>
        </p:nvSpPr>
        <p:spPr>
          <a:xfrm>
            <a:off x="4262760" y="682560"/>
            <a:ext cx="7090560" cy="5493960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endParaRPr dirty="0"/>
          </a:p>
          <a:p>
            <a:pPr algn="ctr">
              <a:lnSpc>
                <a:spcPct val="90000"/>
              </a:lnSpc>
            </a:pP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Dziękuję za </a:t>
            </a:r>
            <a:r>
              <a:rPr lang="pl-PL" sz="24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uwagę</a:t>
            </a:r>
          </a:p>
          <a:p>
            <a:pPr algn="ctr">
              <a:lnSpc>
                <a:spcPct val="90000"/>
              </a:lnSpc>
            </a:pPr>
            <a:endParaRPr sz="24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Związek Subregionu Zachodniego</a:t>
            </a:r>
            <a:endParaRPr sz="24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z siedzibą w Rybniku</a:t>
            </a:r>
            <a:endParaRPr sz="24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ul. Białych 7, 44-200 </a:t>
            </a:r>
            <a:r>
              <a:rPr lang="pl-PL" sz="24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Rybnik</a:t>
            </a:r>
          </a:p>
          <a:p>
            <a:pPr algn="ctr">
              <a:lnSpc>
                <a:spcPct val="90000"/>
              </a:lnSpc>
            </a:pPr>
            <a:endParaRPr sz="2400" dirty="0"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e-mail: </a:t>
            </a:r>
            <a:r>
              <a:rPr lang="pl-PL" sz="2400" b="1" u="sng" dirty="0">
                <a:solidFill>
                  <a:srgbClr val="0563C1"/>
                </a:solidFill>
                <a:latin typeface="Lato" panose="020F0502020204030203" pitchFamily="34" charset="-18"/>
                <a:hlinkClick r:id="rId3"/>
              </a:rPr>
              <a:t>biuro@subregion.pl</a:t>
            </a:r>
            <a:r>
              <a:rPr lang="pl-PL" sz="2400" b="1" dirty="0">
                <a:solidFill>
                  <a:srgbClr val="000000"/>
                </a:solidFill>
                <a:latin typeface="Lato" panose="020F0502020204030203" pitchFamily="34" charset="-18"/>
              </a:rPr>
              <a:t> tel. 32 42 22 446</a:t>
            </a:r>
            <a:endParaRPr sz="2400" dirty="0">
              <a:latin typeface="Lato" panose="020F0502020204030203" pitchFamily="34" charset="-18"/>
            </a:endParaRPr>
          </a:p>
        </p:txBody>
      </p:sp>
      <p:pic>
        <p:nvPicPr>
          <p:cNvPr id="126" name="Obraz 4"/>
          <p:cNvPicPr/>
          <p:nvPr/>
        </p:nvPicPr>
        <p:blipFill>
          <a:blip r:embed="rId4"/>
          <a:stretch>
            <a:fillRect/>
          </a:stretch>
        </p:blipFill>
        <p:spPr>
          <a:xfrm>
            <a:off x="518400" y="331920"/>
            <a:ext cx="3401640" cy="6193800"/>
          </a:xfrm>
          <a:prstGeom prst="rect">
            <a:avLst/>
          </a:prstGeom>
        </p:spPr>
      </p:pic>
      <p:pic>
        <p:nvPicPr>
          <p:cNvPr id="127" name="Obraz 5"/>
          <p:cNvPicPr/>
          <p:nvPr/>
        </p:nvPicPr>
        <p:blipFill>
          <a:blip r:embed="rId5"/>
          <a:stretch>
            <a:fillRect/>
          </a:stretch>
        </p:blipFill>
        <p:spPr>
          <a:xfrm>
            <a:off x="7048440" y="5255640"/>
            <a:ext cx="4096440" cy="4935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83" name="TextShape 1"/>
          <p:cNvSpPr txBox="1"/>
          <p:nvPr/>
        </p:nvSpPr>
        <p:spPr>
          <a:xfrm>
            <a:off x="504000" y="542028"/>
            <a:ext cx="10761120" cy="11624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Warstwy Strategii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RIT Subregionu Zachodniego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94300729"/>
              </p:ext>
            </p:extLst>
          </p:nvPr>
        </p:nvGraphicFramePr>
        <p:xfrm>
          <a:off x="2767873" y="2039320"/>
          <a:ext cx="6233374" cy="3717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1080" y="0"/>
            <a:ext cx="12192840" cy="6858360"/>
          </a:xfrm>
          <a:prstGeom prst="rect">
            <a:avLst/>
          </a:prstGeom>
        </p:spPr>
      </p:pic>
      <p:sp>
        <p:nvSpPr>
          <p:cNvPr id="85" name="TextShape 1"/>
          <p:cNvSpPr txBox="1"/>
          <p:nvPr/>
        </p:nvSpPr>
        <p:spPr>
          <a:xfrm>
            <a:off x="670832" y="709018"/>
            <a:ext cx="5227560" cy="7974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I. Część diagnostyczna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159098" y="1391040"/>
            <a:ext cx="9736429" cy="4944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endParaRPr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Diagnoza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szkolnictwa zawodowego w Subregionie Zachodnim –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rozdz.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III.1.1.3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Strategii RIT (str.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23 </a:t>
            </a: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i nast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.),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00000"/>
              </a:solidFill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Regulamin konkursu nr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RPSL.11.02.02-IZ.01-24-132/16 – str. 11 i następne.</a:t>
            </a:r>
            <a:endParaRPr lang="pl-PL" sz="2000" dirty="0" smtClean="0">
              <a:solidFill>
                <a:srgbClr val="000000"/>
              </a:solidFill>
              <a:latin typeface="Lato" panose="020F0502020204030203" pitchFamily="34" charset="-18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sz="2000" dirty="0">
              <a:latin typeface="Lato" panose="020F0502020204030203" pitchFamily="34" charset="-18"/>
            </a:endParaRP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840" cy="6858360"/>
          </a:xfrm>
          <a:prstGeom prst="rect">
            <a:avLst/>
          </a:prstGeom>
        </p:spPr>
      </p:pic>
      <p:sp>
        <p:nvSpPr>
          <p:cNvPr id="88" name="TextShape 1"/>
          <p:cNvSpPr txBox="1"/>
          <p:nvPr/>
        </p:nvSpPr>
        <p:spPr>
          <a:xfrm>
            <a:off x="447183" y="283946"/>
            <a:ext cx="9941041" cy="420374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32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I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. Część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diagnostyczna:</a:t>
            </a:r>
            <a:endParaRPr sz="2800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304280"/>
            <a:ext cx="10515240" cy="48722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2" name="Prostokąt 1"/>
          <p:cNvSpPr/>
          <p:nvPr/>
        </p:nvSpPr>
        <p:spPr>
          <a:xfrm>
            <a:off x="554759" y="1720840"/>
            <a:ext cx="110634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4906"/>
              </p:ext>
            </p:extLst>
          </p:nvPr>
        </p:nvGraphicFramePr>
        <p:xfrm>
          <a:off x="554759" y="704320"/>
          <a:ext cx="11045118" cy="5543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559"/>
                <a:gridCol w="5522559"/>
              </a:tblGrid>
              <a:tr h="363048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Strategia RIT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Regulamin konkursu</a:t>
                      </a:r>
                      <a:endParaRPr lang="pl-PL" sz="1600" dirty="0"/>
                    </a:p>
                  </a:txBody>
                  <a:tcPr/>
                </a:tc>
              </a:tr>
              <a:tr h="1137950"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Braki w zakresie technologii pozwalających na sprostanie oczekiwaniem obecnego rynku pracy na innowacyjność, a co za tym idzie problemami w znalezieniu pracy wśród absolwentów szkół zawodowych.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występowanie luk kompetencyjnych</a:t>
                      </a:r>
                      <a:r>
                        <a:rPr lang="pl-PL" sz="1600" baseline="0" dirty="0" smtClean="0"/>
                        <a:t> i </a:t>
                      </a:r>
                      <a:r>
                        <a:rPr lang="pl-PL" sz="1600" dirty="0" smtClean="0"/>
                        <a:t>kwalifikacyjnych na regionalnym rynku pracy,</a:t>
                      </a:r>
                      <a:endParaRPr lang="pl-PL" sz="1600" dirty="0"/>
                    </a:p>
                  </a:txBody>
                  <a:tcPr/>
                </a:tc>
              </a:tr>
              <a:tr h="56772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Niska zdawalność egzaminów zawodowych.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niedopasowanie oferty edukacyjnej szkół prowadzących kształcenie zawodowe do potrzeb rynku pracy i gospodarki</a:t>
                      </a:r>
                      <a:endParaRPr lang="pl-PL" sz="1600" dirty="0"/>
                    </a:p>
                  </a:txBody>
                  <a:tcPr/>
                </a:tc>
              </a:tr>
              <a:tr h="1329493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Niedostosowanie programu nauczania w szkołach zawodowych do wymagań lokalnego</a:t>
                      </a:r>
                    </a:p>
                    <a:p>
                      <a:r>
                        <a:rPr lang="pl-PL" sz="1600" dirty="0" smtClean="0"/>
                        <a:t>rynku pracy, co utrudnia przedsiębiorcom znalezienie odpowiednio wykwalifikowanych</a:t>
                      </a:r>
                    </a:p>
                    <a:p>
                      <a:r>
                        <a:rPr lang="pl-PL" sz="1600" dirty="0" smtClean="0"/>
                        <a:t>pracowników wśród absolwentów szkół zawodowych.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wciąż zbyt ograniczona liczba godzin i niewystarczająca jakość zajęć praktycznych i praktyk zawodowych – co obniża poziom przygotowania zawodowego a tym samym zatrudnialność absolwentów</a:t>
                      </a:r>
                      <a:endParaRPr lang="pl-PL" sz="1600" dirty="0"/>
                    </a:p>
                  </a:txBody>
                  <a:tcPr/>
                </a:tc>
              </a:tr>
              <a:tr h="104580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Mało przyjazny klimat wokół kształcenia zawodowego mimo zapotrzebowania na</a:t>
                      </a:r>
                    </a:p>
                    <a:p>
                      <a:r>
                        <a:rPr lang="pl-PL" sz="1600" dirty="0" smtClean="0"/>
                        <a:t>specjalistycznych pracowników.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kwalifikacje nauczycieli przedmiotów zawodowych w stopniu niewystarczającym  odpowiadają potrzebom nowoczesnej rzeczywistości gospodarczej i technologicznej</a:t>
                      </a:r>
                      <a:endParaRPr lang="pl-PL" sz="1600" dirty="0"/>
                    </a:p>
                  </a:txBody>
                  <a:tcPr/>
                </a:tc>
              </a:tr>
              <a:tr h="1045801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Niedostosowanie umiejętności pracowników do oczekiwań nowoczesnego rynku pracy. Braki</a:t>
                      </a:r>
                    </a:p>
                    <a:p>
                      <a:r>
                        <a:rPr lang="pl-PL" sz="1600" dirty="0" smtClean="0"/>
                        <a:t>w zakresie infrastruktury edukacyjnej.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600" dirty="0" smtClean="0"/>
                        <a:t>prestiż kształcenia zawodowego jest niski (niechęć do podejmowania nauki w szkołach zawodowych przez uczniów)</a:t>
                      </a:r>
                    </a:p>
                    <a:p>
                      <a:pPr algn="just"/>
                      <a:endParaRPr lang="pl-P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700275"/>
              </p:ext>
            </p:extLst>
          </p:nvPr>
        </p:nvGraphicFramePr>
        <p:xfrm>
          <a:off x="1344707" y="1331259"/>
          <a:ext cx="9641540" cy="242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41540"/>
              </a:tblGrid>
              <a:tr h="542007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Regulamin</a:t>
                      </a:r>
                      <a:r>
                        <a:rPr lang="pl-PL" baseline="0" dirty="0" smtClean="0"/>
                        <a:t> konkursu</a:t>
                      </a:r>
                      <a:endParaRPr lang="pl-PL" dirty="0"/>
                    </a:p>
                  </a:txBody>
                  <a:tcPr/>
                </a:tc>
              </a:tr>
              <a:tr h="542007">
                <a:tc>
                  <a:txBody>
                    <a:bodyPr/>
                    <a:lstStyle/>
                    <a:p>
                      <a:r>
                        <a:rPr lang="pl-PL" dirty="0" smtClean="0"/>
                        <a:t>system doradztwa zawodowego nie funkcjonuje w sposób efektywny</a:t>
                      </a:r>
                      <a:endParaRPr lang="pl-PL" dirty="0"/>
                    </a:p>
                  </a:txBody>
                  <a:tcPr/>
                </a:tc>
              </a:tr>
              <a:tr h="1336456">
                <a:tc>
                  <a:txBody>
                    <a:bodyPr/>
                    <a:lstStyle/>
                    <a:p>
                      <a:r>
                        <a:rPr lang="pl-PL" dirty="0" smtClean="0"/>
                        <a:t>wyposażenie szkół potrzebne do prowadzenia zajęć kształcenia praktycznego (sprzętu niezbędnego  w wypadku zajęć praktycznych, których nie można przeprowadzić u pracodawcy - w ramach praktycznej nauki zawodu) jest przestarzałe technologicznie.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68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360"/>
            <a:ext cx="12192840" cy="6858360"/>
          </a:xfrm>
          <a:prstGeom prst="rect">
            <a:avLst/>
          </a:prstGeom>
        </p:spPr>
      </p:pic>
      <p:sp>
        <p:nvSpPr>
          <p:cNvPr id="91" name="TextShape 1"/>
          <p:cNvSpPr txBox="1"/>
          <p:nvPr/>
        </p:nvSpPr>
        <p:spPr>
          <a:xfrm>
            <a:off x="695459" y="481680"/>
            <a:ext cx="10856889" cy="1343880"/>
          </a:xfrm>
          <a:prstGeom prst="rect">
            <a:avLst/>
          </a:prstGeom>
        </p:spPr>
        <p:txBody>
          <a:bodyPr anchor="ctr"/>
          <a:lstStyle/>
          <a:p>
            <a:pPr marL="571500" indent="-571500" algn="ctr">
              <a:lnSpc>
                <a:spcPct val="90000"/>
              </a:lnSpc>
              <a:buAutoNum type="romanUcPeriod"/>
            </a:pP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Część 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diagnostyczna – rozwiązania problemów zdefiniowane </a:t>
            </a:r>
            <a:endParaRPr lang="pl-PL" sz="2800" b="1" dirty="0" smtClean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  <a:p>
            <a:pPr algn="ctr">
              <a:lnSpc>
                <a:spcPct val="90000"/>
              </a:lnSpc>
            </a:pP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w </a:t>
            </a: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Strategii </a:t>
            </a:r>
            <a:r>
              <a:rPr lang="pl-PL" sz="2800" b="1" dirty="0" smtClean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RIT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endParaRPr sz="2000" dirty="0">
              <a:latin typeface="Lato" panose="020F0502020204030203" pitchFamily="34" charset="-18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838081" y="2967335"/>
            <a:ext cx="99868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/>
              <a:t>Doposażenie pracowni specjalistycznych szkół. </a:t>
            </a:r>
            <a:endParaRPr lang="pl-P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/>
              <a:t>Dostosowanie </a:t>
            </a:r>
            <a:r>
              <a:rPr lang="pl-PL" sz="2400" dirty="0"/>
              <a:t>oferty edukacyjnej </a:t>
            </a:r>
            <a:r>
              <a:rPr lang="pl-PL" sz="2400" dirty="0" smtClean="0"/>
              <a:t>do wymagań </a:t>
            </a:r>
            <a:r>
              <a:rPr lang="pl-PL" sz="2400" dirty="0"/>
              <a:t>współczesnego rynku pracy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94" name="TextShape 1"/>
          <p:cNvSpPr txBox="1"/>
          <p:nvPr/>
        </p:nvSpPr>
        <p:spPr>
          <a:xfrm>
            <a:off x="838080" y="592560"/>
            <a:ext cx="4892400" cy="849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II. Wizja strategii RIT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838080" y="1571400"/>
            <a:ext cx="10515240" cy="460548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  <a:buFont typeface="Wingdings" charset="2"/>
              <a:buChar char="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 Wizja Subregionu Zachodniego wg Strategii RIT – str. 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81,82</a:t>
            </a:r>
            <a:r>
              <a:rPr lang="pl-PL" sz="2000" dirty="0" smtClean="0">
                <a:solidFill>
                  <a:srgbClr val="000000"/>
                </a:solidFill>
                <a:latin typeface="Lato" panose="020F0502020204030203" pitchFamily="34" charset="-18"/>
              </a:rPr>
              <a:t>,</a:t>
            </a:r>
          </a:p>
          <a:p>
            <a:pPr>
              <a:lnSpc>
                <a:spcPct val="150000"/>
              </a:lnSpc>
            </a:pPr>
            <a:endParaRPr sz="2000" dirty="0">
              <a:latin typeface="Lato" panose="020F0502020204030203" pitchFamily="34" charset="-18"/>
            </a:endParaRPr>
          </a:p>
          <a:p>
            <a:pPr>
              <a:lnSpc>
                <a:spcPct val="150000"/>
              </a:lnSpc>
              <a:buFont typeface="Wingdings" charset="2"/>
              <a:buChar char=""/>
            </a:pPr>
            <a:r>
              <a:rPr lang="pl-PL" sz="2000" dirty="0">
                <a:solidFill>
                  <a:srgbClr val="000000"/>
                </a:solidFill>
                <a:latin typeface="Lato" panose="020F0502020204030203" pitchFamily="34" charset="-18"/>
              </a:rPr>
              <a:t>Jeden z elementów wizji:</a:t>
            </a:r>
            <a:endParaRPr sz="2000" dirty="0">
              <a:latin typeface="Lato" panose="020F0502020204030203" pitchFamily="34" charset="-18"/>
            </a:endParaRPr>
          </a:p>
          <a:p>
            <a:pPr algn="just">
              <a:lnSpc>
                <a:spcPct val="150000"/>
              </a:lnSpc>
            </a:pPr>
            <a:r>
              <a:rPr lang="pl-PL" sz="2000" i="1" dirty="0">
                <a:solidFill>
                  <a:srgbClr val="000000"/>
                </a:solidFill>
                <a:latin typeface="Lato" panose="020F0502020204030203" pitchFamily="34" charset="-18"/>
              </a:rPr>
              <a:t>Subregion Zachodni jako obszar, na którym „zwiększy się spójność społeczna, poprzez poprawę dostępności do edukacji, dostosowanej do potrzeb rynku pracy, nowoczesnej gospodarki, edukacji przedszkolnej i usług opiekuńczych, zwiększenie zaangażowania lokalnej społeczności, rozwój inicjatyw partnerskich, czy rozwój usług społecznych na poziomie lokalnym poprzez tworzenie centrów usług społecznościowych, a także poprzez podejmowane procesy rewitalizacyjne”.</a:t>
            </a:r>
            <a:endParaRPr sz="2000" dirty="0">
              <a:latin typeface="Lato" panose="020F0502020204030203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Obraz 3"/>
          <p:cNvPicPr/>
          <p:nvPr/>
        </p:nvPicPr>
        <p:blipFill>
          <a:blip r:embed="rId2"/>
          <a:stretch>
            <a:fillRect/>
          </a:stretch>
        </p:blipFill>
        <p:spPr>
          <a:xfrm>
            <a:off x="-360" y="-360"/>
            <a:ext cx="12192840" cy="6858360"/>
          </a:xfrm>
          <a:prstGeom prst="rect">
            <a:avLst/>
          </a:prstGeom>
        </p:spPr>
      </p:pic>
      <p:sp>
        <p:nvSpPr>
          <p:cNvPr id="97" name="TextShape 1"/>
          <p:cNvSpPr txBox="1"/>
          <p:nvPr/>
        </p:nvSpPr>
        <p:spPr>
          <a:xfrm>
            <a:off x="632160" y="488160"/>
            <a:ext cx="3643200" cy="697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pl-PL" sz="2800" b="1" dirty="0">
                <a:solidFill>
                  <a:schemeClr val="accent5">
                    <a:lumMod val="50000"/>
                  </a:schemeClr>
                </a:solidFill>
                <a:latin typeface="Lato" panose="020F0502020204030203" pitchFamily="34" charset="-18"/>
              </a:rPr>
              <a:t>III. Cele i wiązki</a:t>
            </a:r>
            <a:endParaRPr sz="2800" b="1" dirty="0">
              <a:solidFill>
                <a:schemeClr val="accent5">
                  <a:lumMod val="50000"/>
                </a:schemeClr>
              </a:solidFill>
              <a:latin typeface="Lato" panose="020F0502020204030203" pitchFamily="34" charset="-18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838080" y="1191960"/>
            <a:ext cx="10515240" cy="5335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0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Rozdz</a:t>
            </a:r>
            <a:r>
              <a:rPr lang="pl-PL" sz="2000" b="1" dirty="0">
                <a:solidFill>
                  <a:srgbClr val="000000"/>
                </a:solidFill>
                <a:latin typeface="Lato" panose="020F0502020204030203" pitchFamily="34" charset="-18"/>
              </a:rPr>
              <a:t>. V.1. Cele strategiczne, priorytety, działania oraz cele szczegółowe – str. </a:t>
            </a:r>
            <a:r>
              <a:rPr lang="pl-PL" sz="2000" b="1" dirty="0" smtClean="0">
                <a:solidFill>
                  <a:srgbClr val="000000"/>
                </a:solidFill>
                <a:latin typeface="Lato" panose="020F0502020204030203" pitchFamily="34" charset="-18"/>
              </a:rPr>
              <a:t>89 </a:t>
            </a:r>
            <a:endParaRPr sz="2000" dirty="0">
              <a:latin typeface="Lato" panose="020F0502020204030203" pitchFamily="34" charset="-18"/>
            </a:endParaRP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77198722"/>
              </p:ext>
            </p:extLst>
          </p:nvPr>
        </p:nvGraphicFramePr>
        <p:xfrm>
          <a:off x="2024546" y="1725481"/>
          <a:ext cx="8142308" cy="4331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3077</Words>
  <Application>Microsoft Office PowerPoint</Application>
  <PresentationFormat>Panoramiczny</PresentationFormat>
  <Paragraphs>349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25</vt:i4>
      </vt:variant>
    </vt:vector>
  </HeadingPairs>
  <TitlesOfParts>
    <vt:vector size="34" baseType="lpstr">
      <vt:lpstr>Arial</vt:lpstr>
      <vt:lpstr>Calibri</vt:lpstr>
      <vt:lpstr>Calibri Light</vt:lpstr>
      <vt:lpstr>DejaVu Sans</vt:lpstr>
      <vt:lpstr>Lato</vt:lpstr>
      <vt:lpstr>StarSymbol</vt:lpstr>
      <vt:lpstr>Wingdings</vt:lpstr>
      <vt:lpstr>Office Theme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WYBORU PROJEKTÓW  RIT DLA PODDZIAŁANIA 11.2.2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Lenovo-OLA</dc:creator>
  <cp:lastModifiedBy>user</cp:lastModifiedBy>
  <cp:revision>44</cp:revision>
  <cp:lastPrinted>2016-04-20T09:23:00Z</cp:lastPrinted>
  <dcterms:modified xsi:type="dcterms:W3CDTF">2017-01-27T11:21:54Z</dcterms:modified>
</cp:coreProperties>
</file>