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307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</p:sldIdLst>
  <p:sldSz cx="9144000" cy="6858000" type="screen4x3"/>
  <p:notesSz cx="6797675" cy="98742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6571" cy="4941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</a:endParaRPr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quarter" idx="1"/>
          </p:nvPr>
        </p:nvSpPr>
        <p:spPr>
          <a:xfrm>
            <a:off x="3849486" y="0"/>
            <a:ext cx="2946571" cy="4941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818A6C4-2B9D-4EB5-85FF-8868CB1AEECC}" type="datetime1"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2017-09-27</a:t>
            </a:fld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</a:endParaRPr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2"/>
          </p:nvPr>
        </p:nvSpPr>
        <p:spPr>
          <a:xfrm>
            <a:off x="0" y="9378488"/>
            <a:ext cx="2946571" cy="4941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</a:endParaRPr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3"/>
          </p:nvPr>
        </p:nvSpPr>
        <p:spPr>
          <a:xfrm>
            <a:off x="3849486" y="9378488"/>
            <a:ext cx="2946571" cy="4941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81D1CBF-2EF0-4D23-A550-72F716A1CD58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6571" cy="4941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defRPr>
            </a:lvl1pPr>
          </a:lstStyle>
          <a:p>
            <a:pPr lvl="0"/>
            <a:endParaRPr lang="pl-PL"/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idx="1"/>
          </p:nvPr>
        </p:nvSpPr>
        <p:spPr>
          <a:xfrm>
            <a:off x="3849486" y="0"/>
            <a:ext cx="2946571" cy="4941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defRPr>
            </a:lvl1pPr>
          </a:lstStyle>
          <a:p>
            <a:pPr lvl="0"/>
            <a:fld id="{9DA68FC5-D430-4097-8BB7-159252748568}" type="datetime1">
              <a:rPr lang="pl-PL"/>
              <a:pPr lvl="0"/>
              <a:t>2017-09-27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3" y="739777"/>
            <a:ext cx="4937129" cy="370364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5" name="Symbol zastępczy notatek 4"/>
          <p:cNvSpPr txBox="1">
            <a:spLocks noGrp="1"/>
          </p:cNvSpPr>
          <p:nvPr>
            <p:ph type="body" sz="quarter" idx="3"/>
          </p:nvPr>
        </p:nvSpPr>
        <p:spPr>
          <a:xfrm>
            <a:off x="679609" y="4690826"/>
            <a:ext cx="5438467" cy="444294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4"/>
          </p:nvPr>
        </p:nvSpPr>
        <p:spPr>
          <a:xfrm>
            <a:off x="0" y="9378488"/>
            <a:ext cx="2946571" cy="4941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xfrm>
            <a:off x="3849486" y="9378488"/>
            <a:ext cx="2946571" cy="4941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defRPr>
            </a:lvl1pPr>
          </a:lstStyle>
          <a:p>
            <a:pPr lvl="0"/>
            <a:fld id="{DEC190BB-A2AC-4CC2-A0C9-D931D8198326}" type="slidenum">
              <a:rPr/>
              <a:pPr lvl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pl-PL" baseline="30000"/>
              <a:t>Kwota, którą dysponuje IOK na projekty w ramach Poddziałania 1.2.1 PO WER w miesiącu ogłoszenia konkursu może być różna od kwoty środków dostępnych w miesiącu podpisywania umów, w wyniku zmiany kursu EURO</a:t>
            </a:r>
            <a:endParaRPr lang="pl-PL"/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3849486" y="9378488"/>
            <a:ext cx="2946571" cy="4941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2525B93-17AA-41C0-B92E-343E8827C199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pl-PL"/>
              <a:t>Zapis na czerwono – jest błąd w Standardzie – tam wskazano że w dniu przyznania wsparcia pomostowego. Poprawnie jest na dzień przyznania dotacji. RK ma poprawny zapis</a:t>
            </a:r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3849486" y="9378488"/>
            <a:ext cx="2946571" cy="4941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329044F-3F9F-41F5-8DC3-CA0217D6E43D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16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pl-PL"/>
              <a:t>Zapis na czerwono – jest błąd w Standardzie – tam wskazano że w dniu przyznania wsparcia pomostowego. Poprawnie jest na dzień przyznania dotacji. RK ma poprawny zapis</a:t>
            </a:r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3849486" y="9378488"/>
            <a:ext cx="2946571" cy="4941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1C6CC78-499D-42C3-A81B-D2BE194E8C93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17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3849486" y="9378488"/>
            <a:ext cx="2946571" cy="4941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A07A029-997C-4161-A9C3-8FAA0CDF3120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21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3849486" y="9378488"/>
            <a:ext cx="2946571" cy="4941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D87ADAB-615A-436D-BAD1-94FB16411CAE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22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pl-PL"/>
              <a:t> </a:t>
            </a:r>
            <a:endParaRPr lang="pl-PL" sz="1000"/>
          </a:p>
          <a:p>
            <a:pPr lvl="0"/>
            <a:r>
              <a:rPr lang="pl-PL"/>
              <a:t>UWAGA</a:t>
            </a:r>
            <a:endParaRPr lang="pl-PL" sz="1000"/>
          </a:p>
          <a:p>
            <a:pPr lvl="0"/>
            <a:r>
              <a:rPr lang="pl-PL"/>
              <a:t>Charakterystyka grupy docelowej nie może sprowadzać się jedynie do wskazania kategorii osób zaproponowanych w Regulaminie Konkursu.</a:t>
            </a:r>
            <a:endParaRPr lang="pl-PL" sz="1000"/>
          </a:p>
          <a:p>
            <a:pPr lvl="0"/>
            <a:r>
              <a:rPr lang="pl-PL"/>
              <a:t>Grupa docelowa nie jest jednorodna, dlatego powinna być rozpatrywana w różnych podkategoriach: wiek, płeć, poziom wykształcenia, miejsce zamieszkania, status na rynku pracy, sytuacja rodzinna i materialna.</a:t>
            </a:r>
            <a:endParaRPr lang="pl-PL" sz="1000"/>
          </a:p>
          <a:p>
            <a:pPr lvl="3"/>
            <a:r>
              <a:rPr lang="pl-PL"/>
              <a:t>Czy rekrutacja uczestników do projektu została zaplanowana w sposób adekwatny do grupy docelowej?</a:t>
            </a:r>
            <a:endParaRPr lang="pl-PL" sz="1000"/>
          </a:p>
          <a:p>
            <a:pPr lvl="0"/>
            <a:r>
              <a:rPr lang="pl-PL"/>
              <a:t> </a:t>
            </a:r>
            <a:endParaRPr lang="pl-PL" sz="1000"/>
          </a:p>
          <a:p>
            <a:pPr lvl="0"/>
            <a:r>
              <a:rPr lang="pl-PL"/>
              <a:t>UWAGA</a:t>
            </a:r>
            <a:endParaRPr lang="pl-PL" sz="1000"/>
          </a:p>
          <a:p>
            <a:pPr lvl="0"/>
            <a:r>
              <a:rPr lang="pl-PL"/>
              <a:t>Ze względu na specyfikę grupy docelowej we wniosku o dofinansowanie należy zamieścić sposoby pozyskiwania uczestników projektu.</a:t>
            </a:r>
            <a:endParaRPr lang="pl-PL" sz="1000"/>
          </a:p>
          <a:p>
            <a:pPr lvl="0"/>
            <a:r>
              <a:rPr lang="pl-PL"/>
              <a:t>W tym miejscu należy opisać w sposób precyzyjny działania informacyjno-promocyjne (np. czy wnioskodawca konsultował możliwość ewentualnej współpracy z szeregiem Instytucji. min. PUP, UM, UG, stowarzyszeniami, fundacjami, parafiami z terenu powiatów na jakich realizowany ma być projekt) oraz przede wszystkim katalog przejrzystych i jednoznacznie zdefiniowanych kryteriów rekrutacji.</a:t>
            </a:r>
            <a:endParaRPr lang="pl-PL" sz="1000"/>
          </a:p>
          <a:p>
            <a:pPr lvl="0"/>
            <a:r>
              <a:rPr lang="pl-PL"/>
              <a:t>Jeżeli wnioskodawca zakłada, że proces rekrutacji będzie trwał długo w toku realizacji projektu należy podać uzasadnienie.</a:t>
            </a:r>
            <a:endParaRPr lang="pl-PL" sz="1000"/>
          </a:p>
          <a:p>
            <a:pPr lvl="0"/>
            <a:endParaRPr lang="pl-PL"/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3849486" y="9378488"/>
            <a:ext cx="2946571" cy="4941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19197A6-777F-47B0-91FC-83B2306DF371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43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pl-PL"/>
              <a:t>UWAGA</a:t>
            </a:r>
          </a:p>
          <a:p>
            <a:pPr lvl="0"/>
            <a:r>
              <a:rPr lang="pl-PL"/>
              <a:t>Opis planowanych zadań powinien być możliwie szczegółowy z uwzględnieniem terminów i osób odpowiedzialnych za ich realizację! W przypadku organizacji szkoleń wskazane jest podanie najważniejszych informacji – o ile są one znane wnioskodawcy na etapie opracowywania wniosku o dofinansowanie - dotyczących sposobu ich organizacji. Wnioskodawca powinien zadbać o szczegółowy opis zadań zgodny z chronologią występowania zaplanowanych działań. Instytucje szkoleniowe realizujące dany typ wsparcia powinny posiadać wpis do RIS - wymóg obligatoryjny</a:t>
            </a:r>
          </a:p>
          <a:p>
            <a:pPr lvl="0"/>
            <a:endParaRPr lang="pl-PL"/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3849486" y="9378488"/>
            <a:ext cx="2946571" cy="4941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6FCE4F2-9B69-4011-805E-935E796A7D58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44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pl-PL"/>
              <a:t>Kliknij, aby edytować styl wzorca podtytułu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DD3338-1C04-4CA3-96AF-38EF2F67F35A}" type="datetime1">
              <a:rPr lang="pl-PL"/>
              <a:pPr lvl="0"/>
              <a:t>2017-09-27</a:t>
            </a:fld>
            <a:endParaRPr lang="pl-PL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E1B9507-B023-4AD5-BBDF-0A7A4341A143}" type="slidenum">
              <a:rPr/>
              <a:pPr lvl="0"/>
              <a:t>‹#›</a:t>
            </a:fld>
            <a:endParaRPr lang="pl-PL"/>
          </a:p>
        </p:txBody>
      </p:sp>
    </p:spTree>
  </p:cSld>
  <p:clrMapOvr>
    <a:masterClrMapping/>
  </p:clrMapOvr>
  <p:transition spd="slow">
    <p:pull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655AAD-397B-4D56-847F-B50E700F1DB9}" type="datetime1">
              <a:rPr lang="pl-PL"/>
              <a:pPr lvl="0"/>
              <a:t>2017-09-27</a:t>
            </a:fld>
            <a:endParaRPr lang="pl-PL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342B8D-A4E8-49F2-AE0B-47C2C5125769}" type="slidenum">
              <a:rPr/>
              <a:pPr lvl="0"/>
              <a:t>‹#›</a:t>
            </a:fld>
            <a:endParaRPr lang="pl-PL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F9A38DE-01A7-4CB2-8C14-14EB44A80F2D}" type="datetime1">
              <a:rPr lang="pl-PL"/>
              <a:pPr lvl="0"/>
              <a:t>2017-09-27</a:t>
            </a:fld>
            <a:endParaRPr lang="pl-PL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812C5F-631B-4692-8251-7A8DDDCDD6F1}" type="slidenum">
              <a:rPr/>
              <a:pPr lvl="0"/>
              <a:t>‹#›</a:t>
            </a:fld>
            <a:endParaRPr lang="pl-PL"/>
          </a:p>
        </p:txBody>
      </p:sp>
    </p:spTree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ytuł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3662D8-CD9B-4CB7-B3BC-F1937E80A8F1}" type="datetime1">
              <a:rPr lang="pl-PL"/>
              <a:pPr lvl="0"/>
              <a:t>2017-09-27</a:t>
            </a:fld>
            <a:endParaRPr lang="pl-PL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E1B16F-9DF5-4AB1-AE6E-50AE4FA42616}" type="slidenum">
              <a:rPr/>
              <a:pPr lvl="0"/>
              <a:t>‹#›</a:t>
            </a:fld>
            <a:endParaRPr lang="pl-PL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1C9403-AE93-47EB-A017-0D0C7A914F7C}" type="datetime1">
              <a:rPr lang="pl-PL"/>
              <a:pPr lvl="0"/>
              <a:t>2017-09-27</a:t>
            </a:fld>
            <a:endParaRPr lang="pl-PL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60106F-E1F7-48E9-83F2-9ADD3FC5D07A}" type="slidenum">
              <a:rPr/>
              <a:pPr lvl="0"/>
              <a:t>‹#›</a:t>
            </a:fld>
            <a:endParaRPr lang="pl-PL"/>
          </a:p>
        </p:txBody>
      </p:sp>
    </p:spTree>
  </p:cSld>
  <p:clrMapOvr>
    <a:masterClrMapping/>
  </p:clrMapOvr>
  <p:transition spd="slow">
    <p:pull/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DA54C4-B771-44CA-9549-DDCB4DF2F98A}" type="datetime1">
              <a:rPr lang="pl-PL"/>
              <a:pPr lvl="0"/>
              <a:t>2017-09-27</a:t>
            </a:fld>
            <a:endParaRPr lang="pl-PL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3005F3-CD8C-4519-ACEC-D0EBC196CCEF}" type="slidenum">
              <a:rPr/>
              <a:pPr lvl="0"/>
              <a:t>‹#›</a:t>
            </a:fld>
            <a:endParaRPr lang="pl-PL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32A488-AD58-40BC-91D5-C2033A1DDF00}" type="datetime1">
              <a:rPr lang="pl-PL"/>
              <a:pPr lvl="0"/>
              <a:t>2017-09-27</a:t>
            </a:fld>
            <a:endParaRPr lang="pl-PL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714681-0C8D-4DB7-BACA-F97E534D2289}" type="slidenum">
              <a:rPr/>
              <a:pPr lvl="0"/>
              <a:t>‹#›</a:t>
            </a:fld>
            <a:endParaRPr lang="pl-PL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8B4D2F-D92B-4489-AA26-57B4E113B97A}" type="datetime1">
              <a:rPr lang="pl-PL"/>
              <a:pPr lvl="0"/>
              <a:t>2017-09-27</a:t>
            </a:fld>
            <a:endParaRPr lang="pl-PL"/>
          </a:p>
        </p:txBody>
      </p:sp>
      <p:sp>
        <p:nvSpPr>
          <p:cNvPr id="8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9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94A4A6-E999-45A7-8790-002F5655005E}" type="slidenum">
              <a:rPr/>
              <a:pPr lvl="0"/>
              <a:t>‹#›</a:t>
            </a:fld>
            <a:endParaRPr lang="pl-PL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BF991B9-8281-4B7F-B4C6-DA679B729423}" type="datetime1">
              <a:rPr lang="pl-PL"/>
              <a:pPr lvl="0"/>
              <a:t>2017-09-27</a:t>
            </a:fld>
            <a:endParaRPr lang="pl-PL"/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158B18-AED3-4B2A-96F7-9DA05E7620AF}" type="slidenum">
              <a:rPr/>
              <a:pPr lvl="0"/>
              <a:t>‹#›</a:t>
            </a:fld>
            <a:endParaRPr lang="pl-PL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6988D3-401F-48A8-BD8A-60F9AFD1EF49}" type="datetime1">
              <a:rPr lang="pl-PL"/>
              <a:pPr lvl="0"/>
              <a:t>2017-09-27</a:t>
            </a:fld>
            <a:endParaRPr lang="pl-PL"/>
          </a:p>
        </p:txBody>
      </p:sp>
      <p:sp>
        <p:nvSpPr>
          <p:cNvPr id="3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2D8F00-20BB-436C-B817-B827E138DFDA}" type="slidenum">
              <a:rPr/>
              <a:pPr lvl="0"/>
              <a:t>‹#›</a:t>
            </a:fld>
            <a:endParaRPr lang="pl-PL"/>
          </a:p>
        </p:txBody>
      </p:sp>
    </p:spTree>
  </p:cSld>
  <p:clrMapOvr>
    <a:masterClrMapping/>
  </p:clrMapOvr>
  <p:transition spd="slow">
    <p:pull/>
  </p:transition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2E455F-42A4-4787-A039-3A374D7EAA72}" type="datetime1">
              <a:rPr lang="pl-PL"/>
              <a:pPr lvl="0"/>
              <a:t>2017-09-27</a:t>
            </a:fld>
            <a:endParaRPr lang="pl-PL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4675B1A-1EF2-4891-A926-BAA09C4A5906}" type="slidenum">
              <a:rPr/>
              <a:pPr lvl="0"/>
              <a:t>‹#›</a:t>
            </a:fld>
            <a:endParaRPr lang="pl-PL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/>
              <a:t>Kliknij ikonę, aby dodać obraz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7381BE-D9F7-455F-96EE-888417B41C84}" type="datetime1">
              <a:rPr lang="pl-PL"/>
              <a:pPr lvl="0"/>
              <a:t>2017-09-27</a:t>
            </a:fld>
            <a:endParaRPr lang="pl-PL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1E3643-F13D-464D-AF16-0EA0BA15033E}" type="slidenum">
              <a:rPr/>
              <a:pPr lvl="0"/>
              <a:t>‹#›</a:t>
            </a:fld>
            <a:endParaRPr lang="pl-PL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media/image3.jpeg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 r:link="rId15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mbria"/>
              </a:defRPr>
            </a:lvl1pPr>
          </a:lstStyle>
          <a:p>
            <a:pPr lvl="0"/>
            <a:fld id="{6E63E117-782E-48CA-8B69-586ADD9BF158}" type="datetime1">
              <a:rPr lang="pl-PL"/>
              <a:pPr lvl="0"/>
              <a:t>2017-09-27</a:t>
            </a:fld>
            <a:endParaRPr lang="pl-PL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mbria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Arial"/>
                <a:cs typeface="Arial" pitchFamily="34"/>
              </a:defRPr>
            </a:lvl1pPr>
          </a:lstStyle>
          <a:p>
            <a:pPr lvl="0"/>
            <a:fld id="{9274AC0C-BAC8-4495-A2B6-BC477427E30B}" type="slidenum">
              <a:rPr/>
              <a:pPr lvl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pull/>
  </p:transition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pl-PL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/>
        <a:buChar char="•"/>
        <a:tabLst/>
        <a:defRPr lang="pl-PL" sz="3200" b="0" i="0" u="none" strike="noStrike" kern="1200" cap="none" spc="0" baseline="0">
          <a:solidFill>
            <a:srgbClr val="000000"/>
          </a:solidFill>
          <a:uFillTx/>
          <a:latin typeface="Cambria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/>
        <a:buChar char="–"/>
        <a:tabLst/>
        <a:defRPr lang="pl-PL" sz="2800" b="0" i="0" u="none" strike="noStrike" kern="1200" cap="none" spc="0" baseline="0">
          <a:solidFill>
            <a:srgbClr val="000000"/>
          </a:solidFill>
          <a:uFillTx/>
          <a:latin typeface="Cambria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/>
        <a:buChar char="•"/>
        <a:tabLst/>
        <a:defRPr lang="pl-PL" sz="2400" b="0" i="0" u="none" strike="noStrike" kern="1200" cap="none" spc="0" baseline="0">
          <a:solidFill>
            <a:srgbClr val="000000"/>
          </a:solidFill>
          <a:uFillTx/>
          <a:latin typeface="Cambria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/>
        <a:buChar char="–"/>
        <a:tabLst/>
        <a:defRPr lang="pl-PL" sz="2000" b="0" i="0" u="none" strike="noStrike" kern="1200" cap="none" spc="0" baseline="0">
          <a:solidFill>
            <a:srgbClr val="000000"/>
          </a:solidFill>
          <a:uFillTx/>
          <a:latin typeface="Cambria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/>
        <a:buChar char="»"/>
        <a:tabLst/>
        <a:defRPr lang="pl-PL" sz="2000" b="0" i="0" u="none" strike="noStrike" kern="1200" cap="none" spc="0" baseline="0">
          <a:solidFill>
            <a:srgbClr val="000000"/>
          </a:solidFill>
          <a:uFillTx/>
          <a:latin typeface="Cambria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rpo.slaskie.pl/" TargetMode="External"/><Relationship Id="rId2" Type="http://schemas.openxmlformats.org/officeDocument/2006/relationships/hyperlink" Target="mailto:efs@wup-katowice.pl" TargetMode="Externa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unduszeeuropejskie.gov.pl/strony/o-funduszach/punkty/glowny-punkt-informacyjny-funduszy-europejskich-w-katowicach/" TargetMode="Externa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oem\Desktop\RZŚ_negatyw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23853" y="548676"/>
            <a:ext cx="3402016" cy="619283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Obraz 10" descr="EF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644009" y="5877269"/>
            <a:ext cx="4092570" cy="49371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1"/>
          <p:cNvSpPr txBox="1"/>
          <p:nvPr/>
        </p:nvSpPr>
        <p:spPr>
          <a:xfrm>
            <a:off x="395532" y="548676"/>
            <a:ext cx="8208916" cy="646334"/>
          </a:xfrm>
          <a:prstGeom prst="rect">
            <a:avLst/>
          </a:prstGeom>
          <a:noFill/>
          <a:ln w="57150">
            <a:solidFill>
              <a:srgbClr val="636466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Regionalny Program Operacyjny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Województwa Śląskiego na lata 2014-2020</a:t>
            </a: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</p:txBody>
      </p:sp>
      <p:sp>
        <p:nvSpPr>
          <p:cNvPr id="5" name="Prostokąt 1"/>
          <p:cNvSpPr/>
          <p:nvPr/>
        </p:nvSpPr>
        <p:spPr>
          <a:xfrm>
            <a:off x="323853" y="1352955"/>
            <a:ext cx="8159236" cy="397031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1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  <a:t>Oś Priorytetowa VII-Regionalny rynek pracy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200" b="0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1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  <a:t>Działanie 7.3</a:t>
            </a:r>
            <a:br>
              <a:rPr lang="pl-PL" sz="2400" b="1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</a:br>
            <a:r>
              <a:rPr lang="pl-PL" sz="2400" b="1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  <a:t>Wsparcie dla osób zamierzających rozpocząć prowadzenie działalności gospodarczej</a:t>
            </a:r>
            <a:br>
              <a:rPr lang="pl-PL" sz="2400" b="1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</a:br>
            <a:endParaRPr lang="pl-PL" sz="2400" b="1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1" i="0" u="none" strike="noStrike" kern="1200" cap="none" spc="0" baseline="0" dirty="0" err="1">
                <a:solidFill>
                  <a:srgbClr val="000000"/>
                </a:solidFill>
                <a:uFillTx/>
                <a:latin typeface="Lato Light"/>
              </a:rPr>
              <a:t>Poddziałanie</a:t>
            </a:r>
            <a:r>
              <a:rPr lang="pl-PL" sz="2400" b="1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  <a:t> </a:t>
            </a:r>
            <a:r>
              <a:rPr lang="pl-PL" sz="24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Lato Light"/>
              </a:rPr>
              <a:t>7.3.2 </a:t>
            </a:r>
            <a:r>
              <a:rPr lang="pl-PL" sz="2400" b="1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  <a:t/>
            </a:r>
            <a:br>
              <a:rPr lang="pl-PL" sz="2400" b="1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</a:br>
            <a:r>
              <a:rPr lang="pl-PL" sz="2400" b="1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  <a:t>Promocja </a:t>
            </a:r>
            <a:r>
              <a:rPr lang="pl-PL" sz="2400" b="1" i="0" u="none" strike="noStrike" kern="1200" cap="none" spc="0" baseline="0" dirty="0" err="1">
                <a:solidFill>
                  <a:srgbClr val="000000"/>
                </a:solidFill>
                <a:uFillTx/>
                <a:latin typeface="Lato Light"/>
              </a:rPr>
              <a:t>samozatrudnienia</a:t>
            </a:r>
            <a:r>
              <a:rPr lang="pl-PL" sz="2400" b="1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  <a:t> na obszarach </a:t>
            </a:r>
            <a:r>
              <a:rPr lang="pl-PL" sz="2400" b="1" i="0" u="none" strike="noStrike" kern="1200" cap="none" spc="0" baseline="0" dirty="0" err="1">
                <a:solidFill>
                  <a:srgbClr val="000000"/>
                </a:solidFill>
                <a:uFillTx/>
                <a:latin typeface="Lato Light"/>
              </a:rPr>
              <a:t>rewitalizowanych</a:t>
            </a:r>
            <a:r>
              <a:rPr lang="pl-PL" sz="2400" b="1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  <a:t> – </a:t>
            </a:r>
            <a:r>
              <a:rPr lang="pl-PL" sz="24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Lato Light"/>
              </a:rPr>
              <a:t>RIT </a:t>
            </a:r>
            <a:r>
              <a:rPr lang="pl-PL" sz="2400" b="1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  <a:t>Subregionu </a:t>
            </a:r>
            <a:r>
              <a:rPr lang="pl-PL" sz="24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Lato Light"/>
              </a:rPr>
              <a:t>Zachodniego </a:t>
            </a:r>
            <a:r>
              <a:rPr lang="pl-PL" sz="2400" b="1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  <a:t>Województwa Śląskiego</a:t>
            </a:r>
            <a:endParaRPr lang="pl-PL" sz="2400" b="0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1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  <a:t>Konkurs nr </a:t>
            </a:r>
            <a:r>
              <a:rPr lang="pl-PL" sz="24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Lato Light"/>
              </a:rPr>
              <a:t>RPSL.07.03.02-IP.02-24-040/17</a:t>
            </a:r>
            <a:endParaRPr lang="pl-PL" sz="2400" b="1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/>
          <p:nvPr/>
        </p:nvSpPr>
        <p:spPr>
          <a:xfrm>
            <a:off x="327026" y="332658"/>
            <a:ext cx="8497884" cy="100810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2F5597"/>
          </a:solidFill>
          <a:ln>
            <a:noFill/>
            <a:prstDash val="solid"/>
          </a:ln>
        </p:spPr>
        <p:txBody>
          <a:bodyPr vert="horz" wrap="square" lIns="90004" tIns="46798" rIns="90004" bIns="46798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Arial"/>
              </a:rPr>
              <a:t>GRUPA DOCELOWA /OSTATECZNI ODBIORCY WSPARCIA</a:t>
            </a:r>
          </a:p>
        </p:txBody>
      </p:sp>
      <p:sp>
        <p:nvSpPr>
          <p:cNvPr id="3" name="Text Box 6"/>
          <p:cNvSpPr txBox="1"/>
          <p:nvPr/>
        </p:nvSpPr>
        <p:spPr>
          <a:xfrm>
            <a:off x="414241" y="1412775"/>
            <a:ext cx="8352925" cy="504055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342900" marR="0" lvl="0" indent="-342900" algn="just" defTabSz="914400" rtl="0" fontAlgn="auto" hangingPunct="1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>
              <a:solidFill>
                <a:srgbClr val="000000"/>
              </a:solidFill>
              <a:uFillTx/>
              <a:latin typeface="Lato Light"/>
              <a:ea typeface="Times New Roman"/>
              <a:cs typeface="Times New Roman"/>
            </a:endParaRPr>
          </a:p>
          <a:p>
            <a:pPr marL="342900" marR="0" lvl="0" indent="-342900" algn="just" defTabSz="914400" rtl="0" fontAlgn="auto" hangingPunct="1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>
              <a:solidFill>
                <a:srgbClr val="000000"/>
              </a:solidFill>
              <a:uFillTx/>
              <a:latin typeface="Lato Light"/>
              <a:ea typeface="Times New Roman"/>
              <a:cs typeface="Times New Roman"/>
            </a:endParaRPr>
          </a:p>
          <a:p>
            <a:pPr marL="342900" marR="0" lvl="0" indent="-342900" algn="just" defTabSz="914400" rtl="0" fontAlgn="auto" hangingPunct="1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  <a:t>Weryfikacja spełniania przez uczestnika kryteriów kwalifikowalności przez beneficjenta odbywa się na podstawie*:</a:t>
            </a:r>
          </a:p>
          <a:p>
            <a:pPr marL="342900" marR="0" lvl="0" indent="-342900" algn="just" defTabSz="914400" rtl="0" fontAlgn="auto" hangingPunct="1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libri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  <a:t>urzędowego zaświadczenia w przypadku osób zarejestrowanych jako bezrobotne i osób niepełnosprawnych;</a:t>
            </a:r>
          </a:p>
          <a:p>
            <a:pPr marL="342900" marR="0" lvl="0" indent="-342900" algn="just" defTabSz="914400" rtl="0" fontAlgn="auto" hangingPunct="1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libri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  <a:t>oświadczenia w przypadku pozostałych osób.</a:t>
            </a:r>
          </a:p>
          <a:p>
            <a:pPr marL="342900" marR="0" lvl="0" indent="-342900" algn="just" defTabSz="914400" rtl="0" fontAlgn="auto" hangingPunct="1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>
              <a:solidFill>
                <a:srgbClr val="000000"/>
              </a:solidFill>
              <a:uFillTx/>
              <a:latin typeface="Lato Light"/>
              <a:ea typeface="Times New Roman"/>
              <a:cs typeface="Times New Roman"/>
            </a:endParaRPr>
          </a:p>
          <a:p>
            <a:pPr marL="342900" marR="0" lvl="0" indent="-342900" algn="just" defTabSz="914400" rtl="0" fontAlgn="auto" hangingPunct="1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1" u="none" strike="noStrike" kern="1200" cap="none" spc="0" baseline="0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  <a:t>Wsparcie nie jest udzielane osobom, które posiadały aktywny wpis do CEIDG, były zarejestrowane jako przedsiębiorcy w KRS lub prowadziły działalność gospodarczą na podstawie odrębnych przepisów  w okresie 12 miesięcy poprzedzających dzień przystąpienia do projektu;</a:t>
            </a:r>
          </a:p>
          <a:p>
            <a:pPr marL="342900" marR="0" lvl="0" indent="-342900" algn="just" defTabSz="914400" rtl="0" fontAlgn="auto" hangingPunct="1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Arial"/>
              <a:buChar char="–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mbria"/>
              <a:ea typeface="Times New Roman"/>
              <a:cs typeface="Times New Roman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mbria"/>
              <a:ea typeface="Times New Roman"/>
              <a:cs typeface="Times New Roman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/>
          <p:nvPr/>
        </p:nvSpPr>
        <p:spPr>
          <a:xfrm>
            <a:off x="327026" y="332658"/>
            <a:ext cx="8497884" cy="100810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2F5597"/>
          </a:solidFill>
          <a:ln>
            <a:noFill/>
            <a:prstDash val="solid"/>
          </a:ln>
        </p:spPr>
        <p:txBody>
          <a:bodyPr vert="horz" wrap="square" lIns="90004" tIns="46798" rIns="90004" bIns="46798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Arial"/>
              </a:rPr>
              <a:t>GRUPA DOCELOWA /OSTATECZNI ODBIORCY WSPARCIA</a:t>
            </a:r>
          </a:p>
        </p:txBody>
      </p:sp>
      <p:sp>
        <p:nvSpPr>
          <p:cNvPr id="3" name="Text Box 6"/>
          <p:cNvSpPr txBox="1"/>
          <p:nvPr/>
        </p:nvSpPr>
        <p:spPr>
          <a:xfrm>
            <a:off x="414241" y="1412775"/>
            <a:ext cx="8352925" cy="504055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342900" marR="0" lvl="0" indent="-342900" algn="ctr" defTabSz="914400" rtl="0" fontAlgn="auto" hangingPunct="1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1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  <a:t>UWAGA!</a:t>
            </a:r>
          </a:p>
          <a:p>
            <a:pPr marL="342900" marR="0" lvl="0" indent="-342900" algn="ctr" defTabSz="914400" rtl="0" fontAlgn="auto" hangingPunct="1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400" b="1" i="0" u="none" strike="noStrike" kern="1200" cap="none" spc="0" baseline="0" dirty="0">
              <a:solidFill>
                <a:srgbClr val="000000"/>
              </a:solidFill>
              <a:uFillTx/>
              <a:latin typeface="Lato Light"/>
              <a:ea typeface="Times New Roman"/>
              <a:cs typeface="Times New Roman"/>
            </a:endParaRPr>
          </a:p>
          <a:p>
            <a:pPr marL="342900" marR="0" lvl="0" indent="-342900" algn="just" defTabSz="914400" rtl="0" fontAlgn="auto" hangingPunct="1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  <a:t>Podejmowane w ramach </a:t>
            </a:r>
            <a:r>
              <a:rPr lang="pl-PL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  <a:t>Poddziałania</a:t>
            </a:r>
            <a:r>
              <a:rPr lang="pl-PL" sz="1800" b="0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  <a:t> </a:t>
            </a:r>
            <a:r>
              <a:rPr lang="pl-PL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  <a:t>7.3.2 </a:t>
            </a:r>
            <a:r>
              <a:rPr lang="pl-PL" dirty="0" smtClean="0">
                <a:solidFill>
                  <a:srgbClr val="000000"/>
                </a:solidFill>
                <a:latin typeface="Lato Light"/>
                <a:ea typeface="Times New Roman"/>
                <a:cs typeface="Times New Roman"/>
              </a:rPr>
              <a:t>R</a:t>
            </a:r>
            <a:r>
              <a:rPr lang="pl-PL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  <a:t>IT Zachodni </a:t>
            </a:r>
            <a:r>
              <a:rPr lang="pl-PL" sz="1800" b="0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  <a:t>przedsięwzięcia stanowią dopełnienie kompleksowego programu rewitalizacji podejmowanego na obszarze rewitalizacji, co oznacza, że projekty w ramach ww. </a:t>
            </a:r>
            <a:r>
              <a:rPr lang="pl-PL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  <a:t>Poddziałania</a:t>
            </a:r>
            <a:r>
              <a:rPr lang="pl-PL" sz="1800" b="0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  <a:t> powinny wynikać z przedsięwzięć rewitalizacyjnych </a:t>
            </a:r>
            <a:r>
              <a:rPr lang="pl-PL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w ramach opracowanych Programów Rewitalizacji oraz wpisywać się w Strategię </a:t>
            </a:r>
            <a:r>
              <a:rPr lang="pl-PL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RIT </a:t>
            </a:r>
            <a:r>
              <a:rPr lang="pl-PL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Subregionu </a:t>
            </a:r>
            <a:r>
              <a:rPr lang="pl-PL" kern="0" dirty="0" smtClean="0">
                <a:solidFill>
                  <a:srgbClr val="000000"/>
                </a:solidFill>
                <a:latin typeface="Arial"/>
              </a:rPr>
              <a:t>Zachodniego</a:t>
            </a:r>
            <a:r>
              <a:rPr lang="pl-PL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.</a:t>
            </a:r>
            <a:endParaRPr lang="pl-PL" sz="1800" b="0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342900" marR="0" lvl="0" indent="-342900" algn="just" defTabSz="914400" rtl="0" fontAlgn="auto" hangingPunct="1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 dirty="0">
              <a:solidFill>
                <a:srgbClr val="000000"/>
              </a:solidFill>
              <a:uFillTx/>
              <a:latin typeface="Lato Light"/>
              <a:ea typeface="Times New Roman"/>
              <a:cs typeface="Times New Roman"/>
            </a:endParaRPr>
          </a:p>
          <a:p>
            <a:pPr marL="342900" marR="0" lvl="0" indent="-342900" algn="just" defTabSz="914400" rtl="0" fontAlgn="auto" hangingPunct="1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  <a:t>Należy pamiętać, że uczestnikiem projektu jest osoba fizyczna zamieszkująca na obszarze </a:t>
            </a:r>
            <a:r>
              <a:rPr lang="pl-PL" sz="1800" b="1" i="0" u="none" strike="noStrike" kern="1200" cap="none" spc="0" baseline="0" dirty="0" err="1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  <a:t>rewitalizowanym</a:t>
            </a:r>
            <a:r>
              <a:rPr lang="pl-PL" sz="1800" b="1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  <a:t> Subregionu </a:t>
            </a:r>
            <a:r>
              <a:rPr lang="pl-PL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  <a:t>Zachodniego </a:t>
            </a:r>
            <a:r>
              <a:rPr lang="pl-PL" sz="1800" b="1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  <a:t>oraz bezpośrednio korzystająca z interwencji EFS.</a:t>
            </a:r>
          </a:p>
          <a:p>
            <a:pPr marL="342900" marR="0" lvl="0" indent="-342900" algn="just" defTabSz="914400" rtl="0" fontAlgn="auto" hangingPunct="1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Arial"/>
              <a:buChar char="–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 dirty="0">
              <a:solidFill>
                <a:srgbClr val="000000"/>
              </a:solidFill>
              <a:uFillTx/>
              <a:latin typeface="Cambria"/>
              <a:ea typeface="Times New Roman"/>
              <a:cs typeface="Times New Roman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 dirty="0">
              <a:solidFill>
                <a:srgbClr val="000000"/>
              </a:solidFill>
              <a:uFillTx/>
              <a:latin typeface="Cambria"/>
              <a:ea typeface="Times New Roman"/>
              <a:cs typeface="Times New Roman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/>
          <p:nvPr/>
        </p:nvSpPr>
        <p:spPr>
          <a:xfrm>
            <a:off x="323523" y="404667"/>
            <a:ext cx="8497884" cy="984845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2F5597"/>
          </a:solidFill>
          <a:ln>
            <a:noFill/>
            <a:prstDash val="solid"/>
          </a:ln>
        </p:spPr>
        <p:txBody>
          <a:bodyPr vert="horz" wrap="square" lIns="90004" tIns="46798" rIns="90004" bIns="46798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TYPY PROJEKTÓW MOŻLIWE DO REALIZACJI:</a:t>
            </a:r>
          </a:p>
        </p:txBody>
      </p:sp>
      <p:sp>
        <p:nvSpPr>
          <p:cNvPr id="3" name="Text Box 6"/>
          <p:cNvSpPr txBox="1"/>
          <p:nvPr/>
        </p:nvSpPr>
        <p:spPr>
          <a:xfrm>
            <a:off x="327026" y="1655758"/>
            <a:ext cx="8352925" cy="479757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342900" marR="0" lvl="0" indent="-34290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</a:rPr>
              <a:t>Niniejszy konkurs w ramach Osi Priorytetowej VII Regionalny rynek pracy Regionalnego Programu Operacyjnego Województwa Śląskiego na lata 2014-2020, Działanie 7.3 Wsparcie dla osób zamierzających rozpocząć prowadzenie działalności gospodarczej, </a:t>
            </a:r>
            <a:r>
              <a:rPr lang="pl-PL" sz="1800" b="1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34"/>
              </a:rPr>
              <a:t>Poddziałanie</a:t>
            </a:r>
            <a:r>
              <a:rPr lang="pl-PL" sz="1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</a:rPr>
              <a:t> </a:t>
            </a:r>
            <a:r>
              <a:rPr lang="pl-PL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34"/>
              </a:rPr>
              <a:t>7.3.2 </a:t>
            </a:r>
            <a:r>
              <a:rPr lang="pl-PL" sz="18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Promocja </a:t>
            </a:r>
            <a:r>
              <a:rPr lang="pl-PL" sz="1800" b="1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samozatrudnienia</a:t>
            </a:r>
            <a:r>
              <a:rPr lang="pl-PL" sz="18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na obszarach </a:t>
            </a:r>
            <a:r>
              <a:rPr lang="pl-PL" sz="1800" b="1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rewitalizowanych</a:t>
            </a:r>
            <a:r>
              <a:rPr lang="pl-PL" sz="18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– </a:t>
            </a:r>
            <a:r>
              <a:rPr lang="pl-PL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RIT </a:t>
            </a:r>
            <a:r>
              <a:rPr lang="pl-PL" sz="18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Subregionu </a:t>
            </a:r>
            <a:r>
              <a:rPr lang="pl-PL" b="1" dirty="0" smtClean="0">
                <a:solidFill>
                  <a:srgbClr val="000000"/>
                </a:solidFill>
                <a:latin typeface="Calibri"/>
              </a:rPr>
              <a:t>Zachodniego</a:t>
            </a:r>
            <a:r>
              <a:rPr lang="pl-PL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pl-PL" sz="18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Województwa Śląskiego</a:t>
            </a:r>
            <a:r>
              <a:rPr lang="pl-PL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, </a:t>
            </a:r>
            <a:r>
              <a:rPr lang="pl-PL" sz="1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</a:rPr>
              <a:t>obejmuje następujące typy operacji </a:t>
            </a:r>
            <a:r>
              <a:rPr lang="pl-PL" sz="1800" b="1" i="0" u="sng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</a:rPr>
              <a:t>łącznie</a:t>
            </a:r>
            <a:r>
              <a:rPr lang="pl-PL" sz="1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</a:rPr>
              <a:t>:</a:t>
            </a:r>
          </a:p>
          <a:p>
            <a:pPr marL="342900" marR="0" lvl="0" indent="-34290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 dirty="0">
              <a:solidFill>
                <a:srgbClr val="000000"/>
              </a:solidFill>
              <a:uFillTx/>
              <a:latin typeface="Calibri" pitchFamily="34"/>
            </a:endParaRPr>
          </a:p>
          <a:p>
            <a:pPr marL="342900" marR="0" lvl="0" indent="-34290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</a:rPr>
              <a:t>Bezzwrotne dotacje na rozpoczęcie działalności gospodarczej.</a:t>
            </a:r>
          </a:p>
          <a:p>
            <a:pPr marL="342900" marR="0" lvl="0" indent="-34290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</a:rPr>
              <a:t>Wsparcie doradczo-szkoleniowe dla osób planujących rozpoczęcie działalności</a:t>
            </a:r>
            <a:r>
              <a:rPr lang="pl-PL" sz="1800" b="1" i="0" u="none" strike="noStrike" kern="1200" cap="none" spc="0" baseline="0" dirty="0">
                <a:solidFill>
                  <a:srgbClr val="FF0000"/>
                </a:solidFill>
                <a:uFillTx/>
                <a:latin typeface="Calibri" pitchFamily="34"/>
              </a:rPr>
              <a:t>*</a:t>
            </a:r>
          </a:p>
          <a:p>
            <a:pPr marL="342900" marR="0" lvl="0" indent="-34290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</a:rPr>
              <a:t>Wsparcie pomostowe</a:t>
            </a:r>
            <a:r>
              <a:rPr lang="pl-PL" sz="1800" b="1" i="0" u="none" strike="noStrike" kern="1200" cap="none" spc="0" baseline="0" dirty="0">
                <a:solidFill>
                  <a:srgbClr val="FF0000"/>
                </a:solidFill>
                <a:uFillTx/>
                <a:latin typeface="Calibri" pitchFamily="34"/>
              </a:rPr>
              <a:t>*</a:t>
            </a:r>
          </a:p>
          <a:p>
            <a:pPr marL="342900" marR="0" lvl="0" indent="-34290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 dirty="0">
              <a:solidFill>
                <a:srgbClr val="000000"/>
              </a:solidFill>
              <a:uFillTx/>
              <a:latin typeface="Calibri" pitchFamily="34"/>
            </a:endParaRPr>
          </a:p>
          <a:p>
            <a:pPr marL="342900" marR="0" lvl="0" indent="-34290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 dirty="0">
                <a:solidFill>
                  <a:srgbClr val="FF0000"/>
                </a:solidFill>
                <a:uFillTx/>
                <a:latin typeface="Calibri" pitchFamily="34"/>
              </a:rPr>
              <a:t>*</a:t>
            </a:r>
            <a:r>
              <a:rPr lang="pl-PL" sz="1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</a:rPr>
              <a:t> Wsparcie funkcjonujące w powiązaniu z typem operacji nr 1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/>
          <p:nvPr/>
        </p:nvSpPr>
        <p:spPr>
          <a:xfrm>
            <a:off x="395532" y="1093915"/>
            <a:ext cx="8280916" cy="537231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342900" marR="0" lvl="0" indent="-342900" algn="just" defTabSz="914400" rtl="0" fontAlgn="auto" hangingPunct="1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 dirty="0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Wnioskodawca jest zobligowany do stosowania zapisów: „Standardu udzielania wsparcia na rzecz rozwoju przedsiębiorczości uczestników projektów w ramach </a:t>
            </a:r>
            <a:r>
              <a:rPr lang="pl-PL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Poddziałania</a:t>
            </a:r>
            <a:r>
              <a:rPr lang="pl-PL" sz="1800" b="0" i="0" u="none" strike="noStrike" kern="1200" cap="none" spc="0" baseline="0" dirty="0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 </a:t>
            </a:r>
            <a:r>
              <a:rPr lang="pl-PL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7.3.2 </a:t>
            </a:r>
            <a:r>
              <a:rPr lang="pl-PL" sz="1800" b="0" i="0" u="none" strike="noStrike" kern="1200" cap="none" spc="0" baseline="0" dirty="0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Regionalnego Programu Operacyjnego Województwa Śląskiego na lata 2014-2020” stanowiącego załącznik do przedmiotowego Regulaminu. </a:t>
            </a:r>
            <a:r>
              <a:rPr lang="pl-PL" sz="1800" b="0" i="0" u="sng" strike="noStrike" kern="1200" cap="none" spc="0" baseline="0" dirty="0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Brak zgodności z ww. dokumentem będzie traktowany jako błąd przy ocenie ogólnego kryterium merytorycznego w zakresie zgodności projektu z regulaminem konkursu/naboru</a:t>
            </a:r>
            <a:r>
              <a:rPr lang="pl-PL" sz="1800" b="0" i="0" u="none" strike="noStrike" kern="1200" cap="none" spc="0" baseline="0" dirty="0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.</a:t>
            </a:r>
          </a:p>
          <a:p>
            <a:pPr marL="342900" marR="0" lvl="0" indent="-342900" algn="just" defTabSz="914400" rtl="0" fontAlgn="auto" hangingPunct="1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 dirty="0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Wnioskodawca powinien przeprowadzić analizę grupy docelowej, uwzględniając indywidualne problemy, bariery, oczekiwania i potrzeby każdej osoby z poszczególnych grup docelowych objętych wsparciem. Doświadczenia z realizacji działań aktywizacyjnych adresowanych do różnych grup będących </a:t>
            </a:r>
            <a:br>
              <a:rPr lang="pl-PL" sz="1800" b="0" i="0" u="none" strike="noStrike" kern="1200" cap="none" spc="0" baseline="0" dirty="0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</a:br>
            <a:r>
              <a:rPr lang="pl-PL" sz="1800" b="0" i="0" u="none" strike="noStrike" kern="1200" cap="none" spc="0" baseline="0" dirty="0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w najtrudniejszej sytuacji na rynku pracy wskazują, że ścieżki dla każdej osoby z niżej wymienionych grup należy przygotowywać i realizować w sposób zróżnicowany, odmiennie dobierając formy i ich intensywność.</a:t>
            </a:r>
          </a:p>
          <a:p>
            <a:pPr marL="342900" marR="0" lvl="0" indent="-342900" algn="just" defTabSz="914400" rtl="0" fontAlgn="auto" hangingPunct="1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 dirty="0">
              <a:solidFill>
                <a:srgbClr val="000000"/>
              </a:solidFill>
              <a:uFillTx/>
              <a:latin typeface="Cambria"/>
              <a:ea typeface="Times New Roman"/>
              <a:cs typeface="Times New Roman"/>
            </a:endParaRPr>
          </a:p>
          <a:p>
            <a:pPr marL="0" marR="0" lvl="0" indent="0" algn="just" defTabSz="914400" rtl="0" fontAlgn="auto" hangingPunct="1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 dirty="0">
              <a:solidFill>
                <a:srgbClr val="000000"/>
              </a:solidFill>
              <a:uFillTx/>
              <a:latin typeface="Cambria"/>
              <a:ea typeface="Times New Roman"/>
              <a:cs typeface="Times New Roman"/>
            </a:endParaRPr>
          </a:p>
        </p:txBody>
      </p:sp>
      <p:sp>
        <p:nvSpPr>
          <p:cNvPr id="3" name="AutoShape 11"/>
          <p:cNvSpPr/>
          <p:nvPr/>
        </p:nvSpPr>
        <p:spPr>
          <a:xfrm>
            <a:off x="395532" y="404667"/>
            <a:ext cx="8424934" cy="648071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2F5597"/>
          </a:solidFill>
          <a:ln>
            <a:noFill/>
            <a:prstDash val="solid"/>
          </a:ln>
        </p:spPr>
        <p:txBody>
          <a:bodyPr vert="horz" wrap="square" lIns="90004" tIns="46798" rIns="90004" bIns="46798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WAŻNE INFORMACJE</a:t>
            </a: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Arial"/>
              </a:rPr>
              <a:t>: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/>
          <p:nvPr/>
        </p:nvSpPr>
        <p:spPr>
          <a:xfrm>
            <a:off x="395532" y="1093915"/>
            <a:ext cx="8280916" cy="537231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342900" marR="0" lvl="0" indent="-342900" algn="just" defTabSz="914400" rtl="0" fontAlgn="auto" hangingPunct="1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Każdy z uczestników projektu musi mieć zagwarantowaną na poziomie wniosku o dofinansowanie możliwość skorzystania </a:t>
            </a:r>
            <a:r>
              <a:rPr lang="pl-PL" sz="1800" b="0" i="0" u="sng" strike="noStrike" kern="1200" cap="none" spc="0" baseline="0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ze wszystkich form wsparcia dopuszczonych w ramach przedmiotowego konkursu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. Tym samym należy założyć taką samą liczbę dotacji  / wsparcia pomostowego po rozpoczęciu działalności  gospodarczej ilu mamy założonych uczestników projektu.</a:t>
            </a:r>
          </a:p>
          <a:p>
            <a:pPr marL="342900" marR="0" lvl="0" indent="-342900" algn="just" defTabSz="914400" rtl="0" fontAlgn="auto" hangingPunct="1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obowiązkowym elementem rekrutacji do projektu (zapisu we wniosku) jest </a:t>
            </a:r>
            <a:r>
              <a:rPr lang="pl-PL" sz="1800" b="0" i="0" u="sng" strike="noStrike" kern="1200" cap="none" spc="0" baseline="0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rozmowa z doradcą zawodowym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, której celem jest weryfikacja </a:t>
            </a:r>
            <a:r>
              <a:rPr lang="pl-PL" sz="1800" b="0" i="0" u="sng" strike="noStrike" kern="1200" cap="none" spc="0" baseline="0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predyspozycji kandydata 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(w tym np. osobowościowych, poziomu motywacji) do samodzielnego założenia i prowadzenia działalności gospodarczej</a:t>
            </a:r>
          </a:p>
          <a:p>
            <a:pPr marL="342900" marR="0" lvl="0" indent="-342900" algn="just" defTabSz="914400" rtl="0" fontAlgn="auto" hangingPunct="1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mbria"/>
              <a:ea typeface="Times New Roman"/>
              <a:cs typeface="Times New Roman"/>
            </a:endParaRPr>
          </a:p>
          <a:p>
            <a:pPr marL="0" marR="0" lvl="0" indent="0" algn="just" defTabSz="914400" rtl="0" fontAlgn="auto" hangingPunct="1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mbria"/>
              <a:ea typeface="Times New Roman"/>
              <a:cs typeface="Times New Roman"/>
            </a:endParaRPr>
          </a:p>
        </p:txBody>
      </p:sp>
      <p:sp>
        <p:nvSpPr>
          <p:cNvPr id="3" name="AutoShape 11"/>
          <p:cNvSpPr/>
          <p:nvPr/>
        </p:nvSpPr>
        <p:spPr>
          <a:xfrm>
            <a:off x="395532" y="404667"/>
            <a:ext cx="8424934" cy="648071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2F5597"/>
          </a:solidFill>
          <a:ln>
            <a:noFill/>
            <a:prstDash val="solid"/>
          </a:ln>
        </p:spPr>
        <p:txBody>
          <a:bodyPr vert="horz" wrap="square" lIns="90004" tIns="46798" rIns="90004" bIns="46798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WAŻNE INFORMACJE</a:t>
            </a: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Arial"/>
              </a:rPr>
              <a:t>: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/>
          <p:nvPr/>
        </p:nvSpPr>
        <p:spPr>
          <a:xfrm>
            <a:off x="395532" y="1093915"/>
            <a:ext cx="8280916" cy="537231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342900" marR="0" lvl="0" indent="-342900" algn="just" defTabSz="914400" rtl="0" fontAlgn="auto" hangingPunct="1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Wsparcie szkoleniowo-doradcze przed rozpoczęciem działalności gospodarczej ma za zadanie nabycie przez uczestników projektu kompetencji z zakresu zakładania i prowadzenia firmy. Po założeniu działalności gospodarczej w ramach projektu (do 12 miesięcy), uczestnik będzie mógł skorzystać ze </a:t>
            </a:r>
            <a:r>
              <a:rPr lang="pl-PL" sz="1800" b="0" i="0" u="sng" strike="noStrike" kern="1200" cap="none" spc="0" baseline="0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wsparcia pomostowego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;</a:t>
            </a:r>
          </a:p>
          <a:p>
            <a:pPr marL="342900" marR="0" lvl="0" indent="-342900" algn="just" defTabSz="914400" rtl="0" fontAlgn="auto" hangingPunct="1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Wsparcie pomostowe może obejmować pomoc finansową wypłacaną przez okres 6 lub 12 miesięcy od dnia rozpoczęcia prowadzenia działalności gospodarczej. Wsparcie to może zostać przeznaczone na pokrycie wydatków koniecznych do poniesienia w pierwszym okresie prowadzenia działalności gospodarczej, w tym m.in. kosztów ZUS, podatku oraz opłat administracyjnych związanych z prowadzoną działalnością.</a:t>
            </a:r>
          </a:p>
          <a:p>
            <a:pPr marL="342900" marR="0" lvl="0" indent="-342900" algn="just" defTabSz="914400" rtl="0" fontAlgn="auto" hangingPunct="1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mbria"/>
              <a:ea typeface="Times New Roman"/>
              <a:cs typeface="Times New Roman"/>
            </a:endParaRPr>
          </a:p>
          <a:p>
            <a:pPr marL="0" marR="0" lvl="0" indent="0" algn="just" defTabSz="914400" rtl="0" fontAlgn="auto" hangingPunct="1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mbria"/>
              <a:ea typeface="Times New Roman"/>
              <a:cs typeface="Times New Roman"/>
            </a:endParaRPr>
          </a:p>
        </p:txBody>
      </p:sp>
      <p:sp>
        <p:nvSpPr>
          <p:cNvPr id="3" name="AutoShape 11"/>
          <p:cNvSpPr/>
          <p:nvPr/>
        </p:nvSpPr>
        <p:spPr>
          <a:xfrm>
            <a:off x="395532" y="404667"/>
            <a:ext cx="8424934" cy="648071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2F5597"/>
          </a:solidFill>
          <a:ln>
            <a:noFill/>
            <a:prstDash val="solid"/>
          </a:ln>
        </p:spPr>
        <p:txBody>
          <a:bodyPr vert="horz" wrap="square" lIns="90004" tIns="46798" rIns="90004" bIns="46798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WAŻNE INFORMACJE</a:t>
            </a: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Arial"/>
              </a:rPr>
              <a:t>: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/>
          <p:nvPr/>
        </p:nvSpPr>
        <p:spPr>
          <a:xfrm>
            <a:off x="395532" y="1093915"/>
            <a:ext cx="8280916" cy="537231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342900" marR="0" lvl="0" indent="-342900" algn="just" defTabSz="914400" rtl="0" fontAlgn="auto" hangingPunct="1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700" b="0" i="0" u="none" strike="noStrike" kern="1200" cap="none" spc="0" baseline="0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Wnioskodawca zapewnia na poziomie wniosku o dofinansowanie możliwość skorzystania z danej formy wsparcia </a:t>
            </a:r>
            <a:r>
              <a:rPr lang="pl-PL" sz="1700" b="0" i="0" u="sng" strike="noStrike" kern="1200" cap="none" spc="0" baseline="0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w maksymalnej wysokości </a:t>
            </a:r>
            <a:r>
              <a:rPr lang="pl-PL" sz="1700" b="0" i="0" u="none" strike="noStrike" kern="1200" cap="none" spc="0" baseline="0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określonej w „Wytycznych w zakresie realizacji przedsięwzięć z udziałem środków Europejskiego Funduszu Społecznego w obszarze rynku pracy na lata 2014-2020” tj.</a:t>
            </a:r>
          </a:p>
          <a:p>
            <a:pPr marL="342900" marR="0" lvl="0" indent="-342900" algn="just" defTabSz="914400" rtl="0" fontAlgn="auto" hangingPunct="1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700" b="1" i="0" u="none" strike="noStrike" kern="1200" cap="none" spc="0" baseline="0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6-krotności przeciętnego wynagrodzenia za pracę </a:t>
            </a:r>
            <a:r>
              <a:rPr lang="pl-PL" sz="1700" b="0" i="0" u="none" strike="noStrike" kern="1200" cap="none" spc="0" baseline="0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w gospodarce narodowej obowiązującego w dniu przyznania wsparcia </a:t>
            </a:r>
            <a:r>
              <a:rPr lang="pl-PL" sz="1700" b="0" i="0" u="sng" strike="noStrike" kern="1200" cap="none" spc="0" baseline="0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w przypadku bezzwrotnej dotacji na rozpoczęcie działalności gospodarczej</a:t>
            </a:r>
          </a:p>
          <a:p>
            <a:pPr marL="342900" marR="0" lvl="0" indent="-342900" algn="just" defTabSz="914400" rtl="0" fontAlgn="auto" hangingPunct="1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700" b="0" i="0" u="sng" strike="noStrike" kern="1200" cap="none" spc="0" baseline="0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w przypadku finansowego wsparcia pomostowego </a:t>
            </a:r>
            <a:r>
              <a:rPr lang="pl-PL" sz="1700" b="0" i="0" u="none" strike="noStrike" kern="1200" cap="none" spc="0" baseline="0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po rozpoczęciu działalności gospodarczej przez okres 6 lub 12 mies. w kwocie wypłacanej miesięcznie nie większej niż równowartość </a:t>
            </a:r>
            <a:r>
              <a:rPr lang="pl-PL" sz="1700" b="1" i="0" u="none" strike="noStrike" kern="1200" cap="none" spc="0" baseline="0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minimalnego wynagrodzenia za pracę</a:t>
            </a:r>
            <a:r>
              <a:rPr lang="pl-PL" sz="1700" b="0" i="0" u="none" strike="noStrike" kern="1200" cap="none" spc="0" baseline="0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, o którym mowa w przepisach o minimalnym wynagrodzeniu za pracę, obowiązującego w dniu przyznania wsparcia </a:t>
            </a:r>
            <a:r>
              <a:rPr lang="pl-PL" sz="1700" b="1" i="0" u="sng" strike="noStrike" kern="1200" cap="none" spc="0" baseline="0">
                <a:solidFill>
                  <a:srgbClr val="FF0000"/>
                </a:solidFill>
                <a:uFillTx/>
                <a:latin typeface="Cambria"/>
                <a:ea typeface="Times New Roman"/>
                <a:cs typeface="Times New Roman"/>
              </a:rPr>
              <a:t>rozumianym jako dzień podpisania umowy o przyznaniu wsparcia finansowego na rozpoczęcie działalności gospodarczej</a:t>
            </a:r>
            <a:endParaRPr lang="pl-PL" sz="1800" b="1" i="0" u="sng" strike="noStrike" kern="1200" cap="none" spc="0" baseline="0">
              <a:solidFill>
                <a:srgbClr val="FF0000"/>
              </a:solidFill>
              <a:uFillTx/>
              <a:latin typeface="Cambria"/>
              <a:ea typeface="Times New Roman"/>
              <a:cs typeface="Times New Roman"/>
            </a:endParaRPr>
          </a:p>
          <a:p>
            <a:pPr marL="0" marR="0" lvl="0" indent="0" algn="just" defTabSz="914400" rtl="0" fontAlgn="auto" hangingPunct="1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mbria"/>
              <a:ea typeface="Times New Roman"/>
              <a:cs typeface="Times New Roman"/>
            </a:endParaRPr>
          </a:p>
        </p:txBody>
      </p:sp>
      <p:sp>
        <p:nvSpPr>
          <p:cNvPr id="3" name="AutoShape 11"/>
          <p:cNvSpPr/>
          <p:nvPr/>
        </p:nvSpPr>
        <p:spPr>
          <a:xfrm>
            <a:off x="395532" y="404667"/>
            <a:ext cx="8424934" cy="648071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2F5597"/>
          </a:solidFill>
          <a:ln>
            <a:noFill/>
            <a:prstDash val="solid"/>
          </a:ln>
        </p:spPr>
        <p:txBody>
          <a:bodyPr vert="horz" wrap="square" lIns="90004" tIns="46798" rIns="90004" bIns="46798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WAŻNE INFORMACJE</a:t>
            </a: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Arial"/>
              </a:rPr>
              <a:t>: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/>
          <p:nvPr/>
        </p:nvSpPr>
        <p:spPr>
          <a:xfrm>
            <a:off x="395532" y="1093915"/>
            <a:ext cx="8280916" cy="537231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342900" marR="0" lvl="0" indent="-342900" algn="just" defTabSz="914400" rtl="0" fontAlgn="auto" hangingPunct="1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0" i="0" u="none" strike="noStrike" kern="1200" cap="none" spc="0" baseline="0" dirty="0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W ramach </a:t>
            </a:r>
            <a:r>
              <a:rPr lang="pl-PL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Poddziałania</a:t>
            </a:r>
            <a:r>
              <a:rPr lang="pl-PL" sz="2400" b="0" i="0" u="none" strike="noStrike" kern="1200" cap="none" spc="0" baseline="0" dirty="0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 </a:t>
            </a:r>
            <a:r>
              <a:rPr lang="pl-PL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7.3.2 </a:t>
            </a:r>
            <a:r>
              <a:rPr lang="pl-PL" sz="2400" b="0" i="0" u="none" strike="noStrike" kern="1200" cap="none" spc="0" baseline="0" dirty="0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dopuszczalne jest ujęcie kosztów związanych z rekrutacją i weryfikacją predyspozycji  kandydata do projektu </a:t>
            </a:r>
            <a:r>
              <a:rPr lang="pl-PL" sz="2400" b="0" i="0" u="sng" strike="noStrike" kern="1200" cap="none" spc="0" baseline="0" dirty="0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w ramach kosztów bezpośrednich</a:t>
            </a:r>
            <a:r>
              <a:rPr lang="pl-PL" sz="2400" b="0" i="0" u="none" strike="noStrike" kern="1200" cap="none" spc="0" baseline="0" dirty="0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.  Dotyczy to w </a:t>
            </a:r>
            <a:r>
              <a:rPr lang="pl-PL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szczególnosci</a:t>
            </a:r>
            <a:r>
              <a:rPr lang="pl-PL" sz="2400" b="0" i="0" u="none" strike="noStrike" kern="1200" cap="none" spc="0" baseline="0" dirty="0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 wydatków związanych z komisją rekrutacyjną oraz obowiązkową rozmową z doradcą zawodowym tj. specyficznej ścieżki wyboru uczestników projektu w ramach </a:t>
            </a:r>
            <a:r>
              <a:rPr lang="pl-PL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Poddziałania</a:t>
            </a:r>
            <a:r>
              <a:rPr lang="pl-PL" sz="2400" b="0" i="0" u="none" strike="noStrike" kern="1200" cap="none" spc="0" baseline="0" dirty="0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 </a:t>
            </a:r>
            <a:r>
              <a:rPr lang="pl-PL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7.3.2.</a:t>
            </a:r>
            <a:endParaRPr lang="pl-PL" sz="2400" b="1" i="0" u="sng" strike="noStrike" kern="1200" cap="none" spc="0" baseline="0" dirty="0">
              <a:solidFill>
                <a:srgbClr val="FF0000"/>
              </a:solidFill>
              <a:uFillTx/>
              <a:latin typeface="Cambria"/>
              <a:ea typeface="Times New Roman"/>
              <a:cs typeface="Times New Roman"/>
            </a:endParaRPr>
          </a:p>
          <a:p>
            <a:pPr marL="0" marR="0" lvl="0" indent="0" algn="just" defTabSz="914400" rtl="0" fontAlgn="auto" hangingPunct="1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 dirty="0">
              <a:solidFill>
                <a:srgbClr val="000000"/>
              </a:solidFill>
              <a:uFillTx/>
              <a:latin typeface="Cambria"/>
              <a:ea typeface="Times New Roman"/>
              <a:cs typeface="Times New Roman"/>
            </a:endParaRPr>
          </a:p>
        </p:txBody>
      </p:sp>
      <p:sp>
        <p:nvSpPr>
          <p:cNvPr id="3" name="AutoShape 11"/>
          <p:cNvSpPr/>
          <p:nvPr/>
        </p:nvSpPr>
        <p:spPr>
          <a:xfrm>
            <a:off x="395532" y="404667"/>
            <a:ext cx="8424934" cy="648071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2F5597"/>
          </a:solidFill>
          <a:ln>
            <a:noFill/>
            <a:prstDash val="solid"/>
          </a:ln>
        </p:spPr>
        <p:txBody>
          <a:bodyPr vert="horz" wrap="square" lIns="90004" tIns="46798" rIns="90004" bIns="46798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WAŻNE INFORMACJE</a:t>
            </a: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Arial"/>
              </a:rPr>
              <a:t>: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/>
          <p:nvPr/>
        </p:nvSpPr>
        <p:spPr>
          <a:xfrm>
            <a:off x="467541" y="1124739"/>
            <a:ext cx="8136907" cy="544432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just" defTabSz="914400" rtl="0" fontAlgn="auto" hangingPunct="1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  <a:t>W przypadku szkoleń / kursów, weryfikacja ich zgodności kosztowej </a:t>
            </a:r>
            <a:b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</a:b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  <a:t>z zapisami „Taryfikatora” będzie możliwa przy założeniu przez wnioskodawcę następujących metodologii projektowych:</a:t>
            </a:r>
          </a:p>
          <a:p>
            <a:pPr marL="342900" marR="0" lvl="0" indent="-342900" algn="just" defTabSz="914400" rtl="0" fontAlgn="auto" hangingPunct="1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  <a:t>wnioskodawca wskazuje w szczegółowym budżecie </a:t>
            </a:r>
            <a:r>
              <a:rPr lang="pl-PL" sz="1800" b="0" i="0" u="sng" strike="noStrike" kern="1200" cap="none" spc="0" baseline="0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  <a:t>konkretne szkolenia / kursy.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  <a:t> Stawki tych szkoleń/kursów są porównywane przez KOP ze stawkami określonymi w „Taryfikatorze” dla tego rodzaju tematów szkoleniowych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mbria"/>
                <a:ea typeface="Times New Roman"/>
                <a:cs typeface="Times New Roman"/>
              </a:rPr>
              <a:t>.</a:t>
            </a:r>
          </a:p>
          <a:p>
            <a:pPr marL="342900" marR="0" lvl="0" indent="-342900" algn="just" defTabSz="914400" rtl="0" fontAlgn="auto" hangingPunct="1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  <a:t>Wnioskodawca w treści wniosku wskazuje jedynie pewne </a:t>
            </a:r>
            <a:r>
              <a:rPr lang="pl-PL" sz="1800" b="0" i="0" u="sng" strike="noStrike" kern="1200" cap="none" spc="0" baseline="0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  <a:t>obszary umiejętności / kwalifikacji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  <a:t> dla uczestników. W takim przypadku, pozycje budżetu szczegółowego nie będą odnosić się do konkretnego tematu szkoleniowego, ale do jednego z obszarów szkoleniowych określonych w „Taryfikatorze” tj.: szkolenia / kursy przygotowujące do egzaminów certyfikowanych, szkolenia / kursy podnoszące kwalifikacje i umiejętności zawodowe, szkolenia / kursy IT, szkolenia / kursy „miękkie”.</a:t>
            </a:r>
          </a:p>
          <a:p>
            <a:pPr marL="342900" marR="0" lvl="0" indent="-342900" algn="just" defTabSz="914400" rtl="0" fontAlgn="auto" hangingPunct="1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0000"/>
              </a:solidFill>
              <a:uFillTx/>
              <a:latin typeface="Cambria"/>
              <a:ea typeface="Times New Roman"/>
              <a:cs typeface="Times New Roman"/>
            </a:endParaRPr>
          </a:p>
        </p:txBody>
      </p:sp>
      <p:sp>
        <p:nvSpPr>
          <p:cNvPr id="3" name="AutoShape 11"/>
          <p:cNvSpPr/>
          <p:nvPr/>
        </p:nvSpPr>
        <p:spPr>
          <a:xfrm>
            <a:off x="323523" y="404667"/>
            <a:ext cx="8497884" cy="648071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2F5597"/>
          </a:solidFill>
          <a:ln>
            <a:noFill/>
            <a:prstDash val="solid"/>
          </a:ln>
        </p:spPr>
        <p:txBody>
          <a:bodyPr vert="horz" wrap="square" lIns="90004" tIns="46798" rIns="90004" bIns="46798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WARTO WIEDZIEĆ: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>
              <a:solidFill>
                <a:srgbClr val="FFFFFF"/>
              </a:solidFill>
              <a:uFillTx/>
              <a:latin typeface="Cambria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/>
          <p:nvPr/>
        </p:nvSpPr>
        <p:spPr>
          <a:xfrm>
            <a:off x="395532" y="404667"/>
            <a:ext cx="8424934" cy="864098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2F5597"/>
          </a:solidFill>
          <a:ln>
            <a:noFill/>
            <a:prstDash val="solid"/>
          </a:ln>
        </p:spPr>
        <p:txBody>
          <a:bodyPr vert="horz" wrap="square" lIns="90004" tIns="46798" rIns="90004" bIns="46798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Arial"/>
              </a:rPr>
              <a:t>KRYTERIA WYBORU PROJEKTÓW</a:t>
            </a:r>
          </a:p>
        </p:txBody>
      </p:sp>
      <p:sp>
        <p:nvSpPr>
          <p:cNvPr id="3" name="Prostokąt 4"/>
          <p:cNvSpPr/>
          <p:nvPr/>
        </p:nvSpPr>
        <p:spPr>
          <a:xfrm>
            <a:off x="467541" y="2713326"/>
            <a:ext cx="8208916" cy="181587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               </a:t>
            </a:r>
            <a:r>
              <a:rPr lang="pl-PL" sz="2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OGÓLNE  KRYTRIA  FORMALNE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800" b="1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   Ocena kryteriów formalnych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ma postać „0-1”</a:t>
            </a:r>
            <a:endParaRPr lang="pl-PL" sz="28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/>
          <p:nvPr/>
        </p:nvSpPr>
        <p:spPr>
          <a:xfrm>
            <a:off x="327026" y="188640"/>
            <a:ext cx="8497884" cy="720080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2F5597"/>
          </a:solidFill>
          <a:ln>
            <a:noFill/>
            <a:prstDash val="solid"/>
          </a:ln>
        </p:spPr>
        <p:txBody>
          <a:bodyPr vert="horz" wrap="square" lIns="90004" tIns="46798" rIns="90004" bIns="46798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FINANSE</a:t>
            </a:r>
          </a:p>
        </p:txBody>
      </p:sp>
      <p:sp>
        <p:nvSpPr>
          <p:cNvPr id="3" name="Text Box 6"/>
          <p:cNvSpPr txBox="1"/>
          <p:nvPr/>
        </p:nvSpPr>
        <p:spPr>
          <a:xfrm>
            <a:off x="395532" y="908721"/>
            <a:ext cx="8280916" cy="55446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  <a:t>Planowane finansowanie ogółem na konkurs w ramach </a:t>
            </a:r>
            <a:r>
              <a:rPr lang="pl-PL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Lato Light"/>
              </a:rPr>
              <a:t>Poddziałania</a:t>
            </a:r>
            <a:r>
              <a:rPr lang="pl-PL" sz="1800" b="0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  <a:t> </a:t>
            </a:r>
            <a:r>
              <a:rPr lang="pl-PL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Lato Light"/>
              </a:rPr>
              <a:t>7.3.2 </a:t>
            </a:r>
            <a:r>
              <a:rPr lang="pl-PL" dirty="0" smtClean="0">
                <a:solidFill>
                  <a:srgbClr val="000000"/>
                </a:solidFill>
                <a:latin typeface="Lato Light"/>
              </a:rPr>
              <a:t>R</a:t>
            </a:r>
            <a:r>
              <a:rPr lang="pl-PL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Lato Light"/>
              </a:rPr>
              <a:t>IT Zachodni</a:t>
            </a:r>
            <a:endParaRPr lang="pl-PL" sz="1800" b="0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 dirty="0">
              <a:solidFill>
                <a:srgbClr val="FF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b="1" kern="0" dirty="0" smtClean="0">
                <a:solidFill>
                  <a:srgbClr val="FF0000"/>
                </a:solidFill>
                <a:latin typeface="Lato Light"/>
              </a:rPr>
              <a:t>1 250 254,03</a:t>
            </a:r>
            <a:r>
              <a:rPr lang="pl-PL" sz="1800" b="1" i="0" u="none" strike="noStrike" kern="1200" cap="none" spc="0" baseline="0" dirty="0" smtClean="0">
                <a:solidFill>
                  <a:srgbClr val="FF0000"/>
                </a:solidFill>
                <a:uFillTx/>
                <a:latin typeface="Lato Light"/>
              </a:rPr>
              <a:t> </a:t>
            </a:r>
            <a:r>
              <a:rPr lang="pl-PL" sz="1800" b="1" i="0" u="none" strike="noStrike" kern="1200" cap="none" spc="0" baseline="0" dirty="0">
                <a:solidFill>
                  <a:srgbClr val="FF0000"/>
                </a:solidFill>
                <a:uFillTx/>
                <a:latin typeface="Lato Light"/>
              </a:rPr>
              <a:t>PLN*</a:t>
            </a:r>
            <a:r>
              <a:rPr lang="pl-PL" sz="1800" b="1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  <a:t>, tj. </a:t>
            </a:r>
            <a:r>
              <a:rPr lang="pl-PL" b="1" dirty="0" smtClean="0">
                <a:solidFill>
                  <a:srgbClr val="000000"/>
                </a:solidFill>
                <a:latin typeface="Lato Light"/>
              </a:rPr>
              <a:t>294 225,88</a:t>
            </a:r>
            <a:r>
              <a:rPr lang="pl-PL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Lato Light"/>
              </a:rPr>
              <a:t> Euro</a:t>
            </a:r>
            <a:endParaRPr lang="pl-PL" sz="1800" b="0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600" b="0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Kwota przeznaczona na projekty w ramach Podziałania </a:t>
            </a:r>
            <a:r>
              <a:rPr lang="pl-PL" sz="16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7.3.2 </a:t>
            </a:r>
            <a:r>
              <a:rPr lang="pl-PL" sz="1600" dirty="0" smtClean="0">
                <a:solidFill>
                  <a:srgbClr val="000000"/>
                </a:solidFill>
                <a:latin typeface="Arial"/>
              </a:rPr>
              <a:t>R</a:t>
            </a:r>
            <a:r>
              <a:rPr lang="pl-PL" sz="16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IT Zachodni </a:t>
            </a:r>
            <a:r>
              <a:rPr lang="pl-PL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RPO WSL, będąca w dyspozycji IOK, w miesiącu ogłoszenia konkursu może być różna od kwoty środków dostępnych w miesiącu podpisywania umów. Kwota jaka może zostać zakontraktowana w ramach zawieranych umów o dofinansowanie projektów w ramach </a:t>
            </a:r>
            <a:r>
              <a:rPr lang="pl-PL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/>
              </a:rPr>
              <a:t>Poddziałania</a:t>
            </a:r>
            <a:r>
              <a:rPr lang="pl-PL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  uzależniona jest od aktualnego w danym miesiącu kursu euro oraz wartości algorytmu wyrażającego w PLN miesięczny limit środków wspólnotowych oraz krajowych możliwych do zakontraktowania.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600" b="0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just" defTabSz="914400" rtl="0" fontAlgn="auto" hangingPunct="1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 dirty="0">
                <a:solidFill>
                  <a:srgbClr val="FF0000"/>
                </a:solidFill>
                <a:uFillTx/>
                <a:latin typeface="Lato Light"/>
              </a:rPr>
              <a:t>*</a:t>
            </a:r>
            <a:r>
              <a:rPr lang="pl-PL" sz="1800" b="1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  <a:t> </a:t>
            </a:r>
            <a:r>
              <a:rPr lang="pl-PL" sz="1600" b="0" i="0" u="none" strike="noStrike" kern="1200" cap="none" spc="0" baseline="30000" dirty="0">
                <a:solidFill>
                  <a:srgbClr val="000000"/>
                </a:solidFill>
                <a:uFillTx/>
                <a:latin typeface="Lato Light"/>
              </a:rPr>
              <a:t>Wartości w PLN zostały określone według kursu Europejskiego Banku Centralnego z przedostatniego dnia </a:t>
            </a:r>
            <a:r>
              <a:rPr lang="pl-PL" sz="1600" b="0" i="0" u="none" strike="noStrike" kern="1200" cap="none" spc="0" baseline="30000" dirty="0" err="1">
                <a:solidFill>
                  <a:srgbClr val="000000"/>
                </a:solidFill>
                <a:uFillTx/>
                <a:latin typeface="Lato Light"/>
              </a:rPr>
              <a:t>kwotowania</a:t>
            </a:r>
            <a:r>
              <a:rPr lang="pl-PL" sz="1600" b="0" i="0" u="none" strike="noStrike" kern="1200" cap="none" spc="0" baseline="30000" dirty="0">
                <a:solidFill>
                  <a:srgbClr val="000000"/>
                </a:solidFill>
                <a:uFillTx/>
                <a:latin typeface="Lato Light"/>
              </a:rPr>
              <a:t> środków </a:t>
            </a:r>
            <a:br>
              <a:rPr lang="pl-PL" sz="1600" b="0" i="0" u="none" strike="noStrike" kern="1200" cap="none" spc="0" baseline="30000" dirty="0">
                <a:solidFill>
                  <a:srgbClr val="000000"/>
                </a:solidFill>
                <a:uFillTx/>
                <a:latin typeface="Lato Light"/>
              </a:rPr>
            </a:br>
            <a:r>
              <a:rPr lang="pl-PL" sz="1600" b="0" i="0" u="none" strike="noStrike" kern="1200" cap="none" spc="0" baseline="30000" dirty="0">
                <a:solidFill>
                  <a:srgbClr val="000000"/>
                </a:solidFill>
                <a:uFillTx/>
                <a:latin typeface="Lato Light"/>
              </a:rPr>
              <a:t>w miesiącu poprzedzającym miesiąc, w którym ogłoszono nabór, tj. 28.07.2017 r., gdzie 1 EURO = 4,2493 PLN.</a:t>
            </a:r>
            <a:endParaRPr lang="pl-PL" sz="1600" b="0" i="0" u="none" strike="noStrike" kern="1200" cap="none" spc="0" baseline="30000" dirty="0">
              <a:solidFill>
                <a:srgbClr val="000000"/>
              </a:solidFill>
              <a:uFillTx/>
              <a:latin typeface="Lato Light"/>
              <a:ea typeface="Times New Roman"/>
              <a:cs typeface="Times New Roman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/>
          <p:nvPr/>
        </p:nvSpPr>
        <p:spPr>
          <a:xfrm>
            <a:off x="395532" y="404667"/>
            <a:ext cx="8352925" cy="792089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2F5597"/>
          </a:solidFill>
          <a:ln>
            <a:noFill/>
            <a:prstDash val="solid"/>
          </a:ln>
        </p:spPr>
        <p:txBody>
          <a:bodyPr vert="horz" wrap="square" lIns="90004" tIns="46798" rIns="90004" bIns="46798" anchor="ctr" anchorCtr="1" compatLnSpc="1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OGÓLNE KRYTERIA WERYFIKOWANE NA ETAPIE </a:t>
            </a:r>
            <a:b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</a:b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OCENY FORMALNEJ</a:t>
            </a:r>
          </a:p>
        </p:txBody>
      </p:sp>
      <p:sp>
        <p:nvSpPr>
          <p:cNvPr id="3" name="pole tekstowe 3"/>
          <p:cNvSpPr txBox="1"/>
          <p:nvPr/>
        </p:nvSpPr>
        <p:spPr>
          <a:xfrm>
            <a:off x="395532" y="1268757"/>
            <a:ext cx="8352925" cy="50475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Cambria"/>
              </a:rPr>
              <a:t>1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.  </a:t>
            </a:r>
            <a:r>
              <a:rPr lang="pl-PL" sz="16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Czy wnioskodawca oraz partnerzy (jeżeli dotyczy) są podmiotami uprawnionymi do aplikowania o środki w ramach konkursu/naboru?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      </a:t>
            </a:r>
            <a: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Kryterium weryfikowane na podstawie części A wniosku o dofinansowanie- PODMIOTY   ZAANGAŻOWANE W REALIZACJĘ PROJEKTU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600" b="1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2.   Czy wnioskodawca oraz partnerzy nie podlegają wykluczeniu </a:t>
            </a:r>
            <a:br>
              <a:rPr lang="pl-PL" sz="16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</a:br>
            <a:r>
              <a:rPr lang="pl-PL" sz="16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z możliwości otrzymania dofinansowania ze środków Unii Europejskiej?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     </a:t>
            </a: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 </a:t>
            </a:r>
            <a:r>
              <a:rPr lang="pl-PL" sz="1600" b="0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K</a:t>
            </a:r>
            <a: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ryterium weryfikowane na podstawie Oświadczenia Wnioskodawcy.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600" b="1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3.  Czy wnioskodawca posiada odpowiedni potencjał finansowy?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    </a:t>
            </a:r>
            <a:r>
              <a:rPr lang="pl-PL" sz="1600" b="0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  </a:t>
            </a:r>
            <a: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Kryterium weryfikowane na podstawie porównania informacji podanych </a:t>
            </a:r>
            <a:b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</a:br>
            <a: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w punkcie A.3.4</a:t>
            </a:r>
            <a:r>
              <a:rPr lang="pl-PL" sz="16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. </a:t>
            </a:r>
            <a: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Potencjał i doświadczenie partnera oraz B.12.1. Obroty projektodawcy z wydatkami na poszczególne lata wskazanymi w tabeli D.3.4.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600" b="1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4.  Czy we wniosku w sposób prawidłowy zastosowano uproszczone metody rozliczania wydatków? (</a:t>
            </a: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Wydatki w projekcie o wartości nieprzekraczającej </a:t>
            </a:r>
            <a:b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</a:b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wyrażonej w PLN równowartości kwoty </a:t>
            </a:r>
            <a:r>
              <a:rPr lang="pl-PL" sz="16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100 000 EUR </a:t>
            </a: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wkładu publicznego </a:t>
            </a:r>
            <a:b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</a:b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są rozliczane uproszczonymi metodami)</a:t>
            </a:r>
            <a:endParaRPr lang="pl-PL" sz="1600" b="1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342900" marR="0" lvl="0" indent="-34290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       Kryterium zostanie zweryfikowane na podstawie punktu C.2 wniosku </a:t>
            </a:r>
            <a:b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</a:br>
            <a: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 o dofin.- Zakres finansowy oraz tabeli D.2. Źródła finansowania wydatków.</a:t>
            </a:r>
            <a:endParaRPr lang="pl-PL" sz="1600" b="0" i="0" u="none" strike="noStrike" kern="1200" cap="none" spc="0" baseline="0">
              <a:solidFill>
                <a:srgbClr val="FF0000"/>
              </a:solidFill>
              <a:uFillTx/>
              <a:latin typeface="Lato Light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/>
          <p:nvPr/>
        </p:nvSpPr>
        <p:spPr>
          <a:xfrm>
            <a:off x="395532" y="404667"/>
            <a:ext cx="8497884" cy="57606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2F5597"/>
          </a:solidFill>
          <a:ln>
            <a:noFill/>
            <a:prstDash val="solid"/>
          </a:ln>
        </p:spPr>
        <p:txBody>
          <a:bodyPr vert="horz" wrap="square" lIns="90004" tIns="46798" rIns="90004" bIns="46798" anchor="ctr" anchorCtr="1" compatLnSpc="1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OGÓLNE KRYTERIA WERYFIKOWANE NA ETAPIE </a:t>
            </a:r>
            <a:b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</a:b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OCENY FORMALNEJ</a:t>
            </a:r>
          </a:p>
        </p:txBody>
      </p:sp>
      <p:sp>
        <p:nvSpPr>
          <p:cNvPr id="3" name="pole tekstowe 3"/>
          <p:cNvSpPr txBox="1"/>
          <p:nvPr/>
        </p:nvSpPr>
        <p:spPr>
          <a:xfrm>
            <a:off x="323523" y="1052739"/>
            <a:ext cx="8568952" cy="661719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5. Czy okres realizacji projektu jest zgodny okresem kwalifikowania wydatków w RPO WSL?</a:t>
            </a: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  Realizacja projektu mieści się w ramach czasowych RPO WSL, określonych datami od 1.01.2014r.  do 31.12.2023r.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Kryterium zostanie zweryfikowane na podstawie punktu VIII. Wniosku </a:t>
            </a:r>
            <a:b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</a:br>
            <a: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o dofinansowanie  -Okres realizacji projektu.</a:t>
            </a:r>
            <a:endParaRPr lang="pl-PL" sz="1600" b="1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6. Czy projekt jest zgodny z przepisami art</a:t>
            </a: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.</a:t>
            </a:r>
            <a:r>
              <a:rPr lang="pl-PL" sz="16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65 ust. 6 i art. 125 ust 3 lit. e) i f) Rozporządzenia Parlamentu Europejskiego i Rady (UE) nr 1303/2013 z 17.12.2013r.</a:t>
            </a: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?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Wnioskodawca złożył oświadczenia, że: projekt nie został zakończony w rozumieniu art. 65 ust. 6; w przypadku realizacji projektu przed dniem złożenia wniosku o dofinansowanie, przestrzegał obowiązujących przepisów prawa dotyczących danej operacji zgodnie z art. 125 ust. 3 lit. E; projekt nie obejmuje przedsięwzięć będących częścią operacji, które zostały objęte lub powinny zostać objęte procedurą odzyskiwania zgodnie z art. 71 (trwałość operacji) w następstwie przeniesienia działalności produkcyjnej poza obszar objęty programem.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Kryterium weryfikowane na podstawie złożonych oświadczeń stanowiących integralną część wniosku o dofinansowanie.</a:t>
            </a:r>
            <a:endParaRPr lang="pl-PL" sz="16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7. </a:t>
            </a:r>
            <a:r>
              <a:rPr lang="pl-PL" sz="16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Czy wartość projektu została prawidłowo określona</a:t>
            </a: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?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Wartość projektu jest zgodna z minimalną i maksymalną wartością projektu obowiązującą </a:t>
            </a:r>
            <a:b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</a:b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dla danego działania/poddziałania/typu projektu, określonymi w Szczegółowym opisie osi priorytetowych RPO WSL na lata 2014-2020</a:t>
            </a:r>
            <a:r>
              <a:rPr lang="pl-PL" sz="1600" b="0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Kryterium zostanie zweryfikowane na podstawie punktu C.2.3 wniosku </a:t>
            </a:r>
            <a:b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</a:br>
            <a: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o dofinansowanie   projektu- Wydatki ogółem/ kwalifikowalne</a:t>
            </a:r>
            <a:r>
              <a:rPr lang="pl-PL" sz="1600" b="0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Cambria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Cambria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400" b="1" i="0" u="none" strike="noStrike" kern="1200" cap="none" spc="0" baseline="0">
              <a:solidFill>
                <a:srgbClr val="000000"/>
              </a:solidFill>
              <a:uFillTx/>
              <a:latin typeface="Cambria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/>
          <p:nvPr/>
        </p:nvSpPr>
        <p:spPr>
          <a:xfrm>
            <a:off x="395532" y="404667"/>
            <a:ext cx="8569893" cy="1152125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2F5597"/>
          </a:solidFill>
          <a:ln>
            <a:noFill/>
            <a:prstDash val="solid"/>
          </a:ln>
        </p:spPr>
        <p:txBody>
          <a:bodyPr vert="horz" wrap="square" lIns="90004" tIns="46798" rIns="90004" bIns="46798" anchor="ctr" anchorCtr="1" compatLnSpc="1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SZCZEGÓŁOWE  KRYTERIA  DOSTĘPU  WERYFIKOWANE NA ETAPIE OCENY FORMALNEJ</a:t>
            </a:r>
          </a:p>
        </p:txBody>
      </p:sp>
      <p:sp>
        <p:nvSpPr>
          <p:cNvPr id="3" name="pole tekstowe 3"/>
          <p:cNvSpPr txBox="1"/>
          <p:nvPr/>
        </p:nvSpPr>
        <p:spPr>
          <a:xfrm>
            <a:off x="611559" y="2132856"/>
            <a:ext cx="8280916" cy="10156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Cambria"/>
              </a:rPr>
              <a:t> </a:t>
            </a:r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Cambria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Cambria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400" b="1" i="0" u="none" strike="noStrike" kern="1200" cap="none" spc="0" baseline="0">
              <a:solidFill>
                <a:srgbClr val="000000"/>
              </a:solidFill>
              <a:uFillTx/>
              <a:latin typeface="Cambria"/>
            </a:endParaRPr>
          </a:p>
        </p:txBody>
      </p:sp>
      <p:sp>
        <p:nvSpPr>
          <p:cNvPr id="4" name="Prostokąt 4"/>
          <p:cNvSpPr/>
          <p:nvPr/>
        </p:nvSpPr>
        <p:spPr>
          <a:xfrm>
            <a:off x="395532" y="2492901"/>
            <a:ext cx="8352925" cy="156965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SZCZEGÓŁOWE  KRYTERIA  DOSTĘPU  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WERYFIKOWANE NA ETAPIE OCENY FORMALNEJ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400" b="1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Ocena kryteriów formalnych ma postać „0-1”</a:t>
            </a:r>
            <a:endParaRPr lang="pl-PL" sz="24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/>
          <p:nvPr/>
        </p:nvSpPr>
        <p:spPr>
          <a:xfrm>
            <a:off x="395532" y="404667"/>
            <a:ext cx="8353876" cy="912836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2F5597"/>
          </a:solidFill>
          <a:ln>
            <a:noFill/>
            <a:prstDash val="solid"/>
          </a:ln>
        </p:spPr>
        <p:txBody>
          <a:bodyPr vert="horz" wrap="square" lIns="90004" tIns="46798" rIns="90004" bIns="46798" anchor="ctr" anchorCtr="1" compatLnSpc="1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SZCZEGÓŁOWE KRYTERIA DOSTĘPU WERYFIKOWANE NA ETAPIE OCENY FORMALNEJ:</a:t>
            </a:r>
          </a:p>
        </p:txBody>
      </p:sp>
      <p:sp>
        <p:nvSpPr>
          <p:cNvPr id="3" name="pole tekstowe 3"/>
          <p:cNvSpPr txBox="1"/>
          <p:nvPr/>
        </p:nvSpPr>
        <p:spPr>
          <a:xfrm>
            <a:off x="395532" y="1124739"/>
            <a:ext cx="8352925" cy="55553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Calibri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Czy maksymalny okres realizacji projektu wynosi 24 miesiące ?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Calibri"/>
              <a:buAutoNum type="arabicPeriod" startAt="2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Czy projektodawca / Lider Partnerstwa posiada siedzibę na obszarze Województwa Śląskiego ?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Calibri"/>
              <a:buAutoNum type="arabicPeriod" startAt="3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Czy grupę docelową stanowią osoby powyżej 30 roku życia (od dnia 30 urodzin), planujące rozpocząć działalność gospodarczą tj. osoby bezrobotne, nieaktywne zawodowo należące co najmniej do jednej z poniższych, znajdujących się w najtrudniejszej sytuacji na rynku pracy grup: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      - osoby powyżej 50 roku życia;</a:t>
            </a:r>
          </a:p>
          <a:p>
            <a:pPr marL="361946" marR="0" lvl="0" indent="-361946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      - kobiety (w szczególności powracające na rynek pracy po przerwie                  związanej z urodzeniem dziecka);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      - osoby z niepełnosprawnościami;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      - osoby długotrwale bezrobotne;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      - osoby o niskich kwalifikacjach?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Z wyłączeniem osób odbywających karę pozbawienia wolności.</a:t>
            </a:r>
            <a:endParaRPr lang="pl-PL" sz="1600" b="1" i="0" u="sng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6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Calibri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C00000"/>
              </a:solidFill>
              <a:uFillTx/>
              <a:latin typeface="Arial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 txBox="1">
            <a:spLocks noGrp="1"/>
          </p:cNvSpPr>
          <p:nvPr>
            <p:ph type="title"/>
          </p:nvPr>
        </p:nvSpPr>
        <p:spPr>
          <a:xfrm>
            <a:off x="467541" y="0"/>
            <a:ext cx="8229600" cy="1143000"/>
          </a:xfrm>
          <a:solidFill>
            <a:srgbClr val="2F5597"/>
          </a:solidFill>
        </p:spPr>
        <p:txBody>
          <a:bodyPr lIns="90004" tIns="46798" rIns="90004" bIns="46798"/>
          <a:lstStyle/>
          <a:p>
            <a:pPr lvl="0" hangingPunct="0"/>
            <a:r>
              <a:rPr lang="pl-PL" sz="2000" b="1">
                <a:solidFill>
                  <a:srgbClr val="FFFFFF"/>
                </a:solidFill>
                <a:latin typeface="Lato Light"/>
              </a:rPr>
              <a:t>SZCZEGÓŁOWE KRYTERIA DOSTĘPU WERYFIKOWANE NA ETAPIE OCENY FORMALNEJ:</a:t>
            </a:r>
          </a:p>
        </p:txBody>
      </p:sp>
      <p:sp>
        <p:nvSpPr>
          <p:cNvPr id="3" name="Symbol zastępczy zawartości 4"/>
          <p:cNvSpPr txBox="1">
            <a:spLocks noGrp="1"/>
          </p:cNvSpPr>
          <p:nvPr>
            <p:ph idx="1"/>
          </p:nvPr>
        </p:nvSpPr>
        <p:spPr>
          <a:xfrm>
            <a:off x="539550" y="692694"/>
            <a:ext cx="8229600" cy="6347892"/>
          </a:xfrm>
        </p:spPr>
        <p:txBody>
          <a:bodyPr>
            <a:spAutoFit/>
          </a:bodyPr>
          <a:lstStyle/>
          <a:p>
            <a:pPr lvl="0">
              <a:spcAft>
                <a:spcPts val="300"/>
              </a:spcAft>
            </a:pPr>
            <a:endParaRPr lang="pl-PL" dirty="0">
              <a:latin typeface="Lato Light"/>
            </a:endParaRPr>
          </a:p>
          <a:p>
            <a:pPr lvl="0">
              <a:spcBef>
                <a:spcPts val="400"/>
              </a:spcBef>
              <a:buFont typeface="Calibri"/>
              <a:buAutoNum type="arabicPeriod" startAt="4"/>
            </a:pPr>
            <a:r>
              <a:rPr lang="pl-PL" sz="1800" dirty="0">
                <a:latin typeface="Lato Light"/>
              </a:rPr>
              <a:t>Czy minimalna wartość projektu wynosi </a:t>
            </a:r>
            <a:r>
              <a:rPr lang="pl-PL" sz="1800" dirty="0" smtClean="0">
                <a:latin typeface="Lato Light"/>
              </a:rPr>
              <a:t>100</a:t>
            </a:r>
            <a:r>
              <a:rPr lang="pl-PL" sz="1800" dirty="0">
                <a:latin typeface="Lato Light"/>
              </a:rPr>
              <a:t> 000 PLN?</a:t>
            </a:r>
          </a:p>
          <a:p>
            <a:pPr lvl="0">
              <a:spcBef>
                <a:spcPts val="400"/>
              </a:spcBef>
              <a:buNone/>
            </a:pPr>
            <a:endParaRPr lang="pl-PL" sz="1800" dirty="0">
              <a:latin typeface="Lato Light"/>
            </a:endParaRPr>
          </a:p>
          <a:p>
            <a:pPr lvl="0">
              <a:spcBef>
                <a:spcPts val="400"/>
              </a:spcBef>
              <a:buFont typeface="Calibri"/>
              <a:buAutoNum type="arabicPeriod" startAt="5"/>
            </a:pPr>
            <a:r>
              <a:rPr lang="pl-PL" sz="1800" dirty="0">
                <a:latin typeface="Lato Light"/>
              </a:rPr>
              <a:t>Czy projekt wynika z aktualnego i pozytywnie zaopiniowanego przez IZ RPO programu  rewitalizacji ?</a:t>
            </a:r>
          </a:p>
          <a:p>
            <a:pPr lvl="0">
              <a:spcBef>
                <a:spcPts val="400"/>
              </a:spcBef>
              <a:buNone/>
            </a:pPr>
            <a:endParaRPr lang="pl-PL" sz="1800" dirty="0">
              <a:latin typeface="Lato Light"/>
            </a:endParaRPr>
          </a:p>
          <a:p>
            <a:pPr lvl="0">
              <a:spcBef>
                <a:spcPts val="400"/>
              </a:spcBef>
              <a:buFont typeface="Calibri"/>
              <a:buAutoNum type="arabicPeriod" startAt="6"/>
            </a:pPr>
            <a:r>
              <a:rPr lang="pl-PL" sz="1800" dirty="0">
                <a:latin typeface="Lato Light"/>
              </a:rPr>
              <a:t>Czy projektodawca realizuje wszystkie typy wsparcia?</a:t>
            </a:r>
          </a:p>
          <a:p>
            <a:pPr lvl="0" indent="19046">
              <a:spcBef>
                <a:spcPts val="400"/>
              </a:spcBef>
              <a:buNone/>
            </a:pPr>
            <a:r>
              <a:rPr lang="pl-PL" sz="1800" dirty="0">
                <a:latin typeface="Lato Light"/>
              </a:rPr>
              <a:t>Zaplanowane wsparcie musi mieć charakter kompleksowy, tj. każdy uczestnik otrzyma możliwość skorzystania z pełnego katalogu pomocy: bezzwrotnej dotacji na rozpoczęcie działalności gospodarczej, wsparcia doradczo-szkoleniowego dla osób planujących rozpoczęcie działalności oraz wsparcia pomostowego.</a:t>
            </a:r>
          </a:p>
          <a:p>
            <a:pPr lvl="0" indent="19046">
              <a:spcBef>
                <a:spcPts val="400"/>
              </a:spcBef>
              <a:buNone/>
            </a:pPr>
            <a:r>
              <a:rPr lang="pl-PL" sz="1800" dirty="0">
                <a:latin typeface="Lato Light"/>
              </a:rPr>
              <a:t>Ponadto każdorazowo decyzja o elementach wsparcia bezzwrotnego, którymi zostanie objęty uczestnik musi zostać poprzedzona weryfikacją doradcy zawodowego co najmniej na etapie rekrutacji do projektu zgodnie z Wytycznymi w zakresie realizacji przedsięwzięć z udziałem środków Europejskiego Funduszu Społecznego w obszarze rynku pracy na lata 2014-2020.</a:t>
            </a:r>
          </a:p>
          <a:p>
            <a:pPr lvl="0">
              <a:spcBef>
                <a:spcPts val="400"/>
              </a:spcBef>
            </a:pPr>
            <a:endParaRPr lang="pl-PL" sz="1600" dirty="0">
              <a:latin typeface="Lato Light"/>
            </a:endParaRPr>
          </a:p>
          <a:p>
            <a:pPr lvl="0">
              <a:spcBef>
                <a:spcPts val="400"/>
              </a:spcBef>
              <a:spcAft>
                <a:spcPts val="300"/>
              </a:spcAft>
              <a:buFont typeface="Calibri"/>
              <a:buAutoNum type="arabicPeriod"/>
            </a:pPr>
            <a:endParaRPr lang="pl-PL" sz="1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/>
          <p:nvPr/>
        </p:nvSpPr>
        <p:spPr>
          <a:xfrm>
            <a:off x="323523" y="404667"/>
            <a:ext cx="8497884" cy="792089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2F5597"/>
          </a:solidFill>
          <a:ln>
            <a:noFill/>
            <a:prstDash val="solid"/>
          </a:ln>
        </p:spPr>
        <p:txBody>
          <a:bodyPr vert="horz" wrap="square" lIns="90004" tIns="46798" rIns="90004" bIns="46798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OGÓLNE I SZCZEGÓŁOWE KRYTERIA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WERYFIKOWANE NA ETAPIE OCENY MERYTORYCZNEJ</a:t>
            </a:r>
            <a:endParaRPr lang="pl-PL" sz="2000" b="0" i="0" u="none" strike="noStrike" kern="1200" cap="none" spc="0" baseline="0">
              <a:solidFill>
                <a:srgbClr val="FFFFFF"/>
              </a:solidFill>
              <a:uFillTx/>
              <a:latin typeface="Lato Light"/>
            </a:endParaRPr>
          </a:p>
        </p:txBody>
      </p:sp>
      <p:sp>
        <p:nvSpPr>
          <p:cNvPr id="3" name="pole tekstowe 3"/>
          <p:cNvSpPr txBox="1"/>
          <p:nvPr/>
        </p:nvSpPr>
        <p:spPr>
          <a:xfrm>
            <a:off x="323523" y="1268757"/>
            <a:ext cx="8352925" cy="51090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Na etapie oceny merytorycznej oceniane są: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1. Kryteria zgodności ze Strategią </a:t>
            </a:r>
            <a:r>
              <a:rPr lang="pl-PL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RIT</a:t>
            </a:r>
            <a:r>
              <a:rPr lang="pl-PL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:</a:t>
            </a:r>
          </a:p>
          <a:p>
            <a:pPr marL="457200" marR="0" lvl="0" indent="-190496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AutoNum type="alphaLcParenR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Kryteria zgodności ze Strategią </a:t>
            </a:r>
            <a:r>
              <a:rPr lang="pl-PL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RIT </a:t>
            </a:r>
            <a:r>
              <a:rPr lang="pl-PL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-– dostępu (zerojedynkowe)</a:t>
            </a:r>
          </a:p>
          <a:p>
            <a:pPr marL="266703" marR="0" lvl="0" indent="-180978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   b) Kryteria zgodności ze </a:t>
            </a:r>
            <a:r>
              <a:rPr lang="pl-PL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/>
              </a:rPr>
              <a:t>Stategią</a:t>
            </a:r>
            <a:r>
              <a:rPr lang="pl-PL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 </a:t>
            </a:r>
            <a:r>
              <a:rPr lang="pl-PL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RIT </a:t>
            </a:r>
            <a:r>
              <a:rPr lang="pl-PL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szczegółowe dla </a:t>
            </a:r>
            <a:r>
              <a:rPr lang="pl-PL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/>
              </a:rPr>
              <a:t>Poddziałań</a:t>
            </a:r>
            <a:r>
              <a:rPr lang="pl-PL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 </a:t>
            </a:r>
            <a:r>
              <a:rPr lang="pl-PL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RIT     </a:t>
            </a:r>
            <a:r>
              <a:rPr lang="pl-PL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(kryteria dodatkowe-punktowe) - spełnienie kryteriów mierzone jest za pomocą przyznanej liczby punktów.</a:t>
            </a:r>
          </a:p>
          <a:p>
            <a:pPr marL="266703" marR="0" lvl="0" indent="-180978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0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2. Kryteria właściwe dla </a:t>
            </a:r>
            <a:r>
              <a:rPr lang="pl-PL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/>
              </a:rPr>
              <a:t>Poddziałań</a:t>
            </a:r>
            <a:r>
              <a:rPr lang="pl-PL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 RPO WSL 2014—2020:</a:t>
            </a:r>
          </a:p>
          <a:p>
            <a:pPr marL="457200" marR="0" lvl="0" indent="-190496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AutoNum type="alphaLcParenR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Kryteria ogólne horyzontalne - zerojedynkowe</a:t>
            </a:r>
          </a:p>
          <a:p>
            <a:pPr marL="266703" marR="0" lvl="0" indent="-266703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    b) Kryteria ogólne merytoryczne (zerojedynkowe) i (punktowe) –   spełnienie ogólnych kryteriów merytorycznych mierzone jest za pomocą przyznanej liczby punktów lub ma postać zerojedynkową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    c) Kryterium ogólne negocjacyjne – zerojedynkowe.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/>
          <p:nvPr/>
        </p:nvSpPr>
        <p:spPr>
          <a:xfrm>
            <a:off x="327026" y="332658"/>
            <a:ext cx="8497884" cy="792089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2F5597"/>
          </a:solidFill>
          <a:ln>
            <a:noFill/>
            <a:prstDash val="solid"/>
          </a:ln>
        </p:spPr>
        <p:txBody>
          <a:bodyPr vert="horz" wrap="square" lIns="90004" tIns="46798" rIns="90004" bIns="46798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 dirty="0">
                <a:solidFill>
                  <a:srgbClr val="FFFFFF"/>
                </a:solidFill>
                <a:uFillTx/>
                <a:latin typeface="Arial"/>
              </a:rPr>
              <a:t>KRYTERIA ZGODNOŚCI ZE STRATEGIĄ </a:t>
            </a:r>
            <a:r>
              <a:rPr lang="pl-PL" sz="2000" b="1" i="0" u="none" strike="noStrike" kern="1200" cap="none" spc="0" baseline="0" dirty="0" smtClean="0">
                <a:solidFill>
                  <a:srgbClr val="FFFFFF"/>
                </a:solidFill>
                <a:uFillTx/>
                <a:latin typeface="Arial"/>
              </a:rPr>
              <a:t>RIT </a:t>
            </a:r>
            <a:r>
              <a:rPr lang="pl-PL" sz="2000" b="1" i="0" u="none" strike="noStrike" kern="1200" cap="none" spc="0" baseline="0" dirty="0">
                <a:solidFill>
                  <a:srgbClr val="FFFFFF"/>
                </a:solidFill>
                <a:uFillTx/>
                <a:latin typeface="Arial"/>
              </a:rPr>
              <a:t>-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 dirty="0">
                <a:solidFill>
                  <a:srgbClr val="FFFFFF"/>
                </a:solidFill>
                <a:uFillTx/>
                <a:latin typeface="Arial"/>
              </a:rPr>
              <a:t>KRYTERIA DOSTĘPU (zerojedynkowe)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pole tekstowe 3"/>
          <p:cNvSpPr txBox="1"/>
          <p:nvPr/>
        </p:nvSpPr>
        <p:spPr>
          <a:xfrm>
            <a:off x="442798" y="1134422"/>
            <a:ext cx="8352925" cy="64940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6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  <a:t>1.</a:t>
            </a:r>
            <a:r>
              <a:rPr lang="pl-PL" sz="20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 Lokalizacja projektu na obszarze funkcjonalnym danego ZIT/RIT</a:t>
            </a:r>
            <a:endParaRPr lang="pl-PL" sz="2000" b="1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Projekt jest zlokalizowany na obszarze funkcjonalnym danego ZIT/RIT wskazanym w Strategii ZIT/RIT.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0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  <a:t>2. </a:t>
            </a:r>
            <a:r>
              <a:rPr lang="pl-PL" sz="20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Zgodność uzasadnienia i celu projektu z diagnozą i Priorytetami/Celami /Działaniami Strategii ZIT/RIT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Potrzeba realizacji projektu wynika ze zdiagnozowanych problemów/potrzeb/wyzwań oraz projekt jest zgodny </a:t>
            </a:r>
            <a:br>
              <a:rPr lang="pl-PL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</a:br>
            <a:r>
              <a:rPr lang="pl-PL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z Priorytetami/Celami/Działaniami wskazanymi w Strategii ZIT/RIT adekwatnymi do przedmiotu projektu.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1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  <a:t>3.</a:t>
            </a:r>
            <a:r>
              <a:rPr lang="pl-PL" sz="20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 Zgodność przedmiotu projektu z zakresem wsparcia wskazanym w Strategii ZIT/RIT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Przedmiot projektu jest zgodny z planowanym zakresem wsparcia wskazanym w Strategii ZIT/RIT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1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1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1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1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1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0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/>
          <p:nvPr/>
        </p:nvSpPr>
        <p:spPr>
          <a:xfrm>
            <a:off x="327026" y="332658"/>
            <a:ext cx="8497884" cy="792089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2F5597"/>
          </a:solidFill>
          <a:ln>
            <a:noFill/>
            <a:prstDash val="solid"/>
          </a:ln>
        </p:spPr>
        <p:txBody>
          <a:bodyPr vert="horz" wrap="square" lIns="90004" tIns="46798" rIns="90004" bIns="46798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Arial"/>
              </a:rPr>
              <a:t>SZCZEGÓŁOWE KRYTERIA DODATKOWE (punktowe)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pole tekstowe 3"/>
          <p:cNvSpPr txBox="1"/>
          <p:nvPr/>
        </p:nvSpPr>
        <p:spPr>
          <a:xfrm>
            <a:off x="467544" y="1268760"/>
            <a:ext cx="8352925" cy="710963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342900" marR="0" lvl="6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Czy projekt zakłada komplementarność z innymi znajdującymi się na liście projektów wybranych do dofinansowania, zrealizowanymi lub trwającymi projektami?</a:t>
            </a:r>
          </a:p>
          <a:p>
            <a:pPr marL="342900" marR="0" lvl="6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6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457200" marR="0" lvl="6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 dirty="0">
                <a:solidFill>
                  <a:srgbClr val="FF0000"/>
                </a:solidFill>
                <a:uFillTx/>
                <a:latin typeface="Arial"/>
              </a:rPr>
              <a:t>Waga punktowa: </a:t>
            </a:r>
            <a:r>
              <a:rPr lang="pl-PL" sz="16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Arial"/>
              </a:rPr>
              <a:t>0-10</a:t>
            </a:r>
            <a:endParaRPr lang="pl-PL" sz="1600" b="0" i="0" u="none" strike="noStrike" kern="1200" cap="none" spc="0" baseline="0" dirty="0">
              <a:solidFill>
                <a:srgbClr val="FF0000"/>
              </a:solidFill>
              <a:uFillTx/>
              <a:latin typeface="Arial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600" b="0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r>
              <a:rPr lang="pl-PL" sz="1600" dirty="0">
                <a:latin typeface="Arial" pitchFamily="34" charset="0"/>
                <a:cs typeface="Arial" pitchFamily="34" charset="0"/>
              </a:rPr>
              <a:t>Weryfikowane będzie czy projekt:</a:t>
            </a:r>
          </a:p>
          <a:p>
            <a:r>
              <a:rPr lang="pl-PL" sz="1600" dirty="0" smtClean="0">
                <a:latin typeface="Arial" pitchFamily="34" charset="0"/>
                <a:cs typeface="Arial" pitchFamily="34" charset="0"/>
              </a:rPr>
              <a:t>• projekt </a:t>
            </a:r>
            <a:r>
              <a:rPr lang="pl-PL" sz="1600" dirty="0">
                <a:latin typeface="Arial" pitchFamily="34" charset="0"/>
                <a:cs typeface="Arial" pitchFamily="34" charset="0"/>
              </a:rPr>
              <a:t>nie jest komplementarny z żadnym projektem  – 0 pkt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l-PL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pl-PL" sz="1600" dirty="0">
              <a:latin typeface="Arial" pitchFamily="34" charset="0"/>
              <a:cs typeface="Arial" pitchFamily="34" charset="0"/>
            </a:endParaRPr>
          </a:p>
          <a:p>
            <a:r>
              <a:rPr lang="pl-PL" sz="1600" dirty="0" smtClean="0">
                <a:latin typeface="Arial" pitchFamily="34" charset="0"/>
                <a:cs typeface="Arial" pitchFamily="34" charset="0"/>
              </a:rPr>
              <a:t>• jest </a:t>
            </a:r>
            <a:r>
              <a:rPr lang="pl-PL" sz="1600" dirty="0">
                <a:latin typeface="Arial" pitchFamily="34" charset="0"/>
                <a:cs typeface="Arial" pitchFamily="34" charset="0"/>
              </a:rPr>
              <a:t>komplementarny z trwającym lub zakończonym projektem realizowanym w ramach programów operacyjnych współfinansowanych ze środków UE –3pkt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l-PL" sz="1600" dirty="0">
              <a:latin typeface="Arial" pitchFamily="34" charset="0"/>
              <a:cs typeface="Arial" pitchFamily="34" charset="0"/>
            </a:endParaRPr>
          </a:p>
          <a:p>
            <a:r>
              <a:rPr lang="pl-PL" sz="1600" dirty="0" smtClean="0">
                <a:latin typeface="Arial" pitchFamily="34" charset="0"/>
                <a:cs typeface="Arial" pitchFamily="34" charset="0"/>
              </a:rPr>
              <a:t>• jest </a:t>
            </a:r>
            <a:r>
              <a:rPr lang="pl-PL" sz="1600" dirty="0">
                <a:latin typeface="Arial" pitchFamily="34" charset="0"/>
                <a:cs typeface="Arial" pitchFamily="34" charset="0"/>
              </a:rPr>
              <a:t>zintegrowany/ komplementarny z innymi projektami zrealizowanymi, trwającymi lub znajdującymi się na liście projektów wybranych do dofinansowania w ramach Regionalnych Inwestycji Terytorialnych – 5 </a:t>
            </a:r>
            <a:r>
              <a:rPr lang="pl-PL" sz="1600" dirty="0" err="1" smtClean="0">
                <a:latin typeface="Arial" pitchFamily="34" charset="0"/>
                <a:cs typeface="Arial" pitchFamily="34" charset="0"/>
              </a:rPr>
              <a:t>pkt</a:t>
            </a:r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>
              <a:latin typeface="Arial" pitchFamily="34" charset="0"/>
              <a:cs typeface="Arial" pitchFamily="34" charset="0"/>
            </a:endParaRPr>
          </a:p>
          <a:p>
            <a:r>
              <a:rPr lang="pl-PL" sz="1600" dirty="0" smtClean="0">
                <a:latin typeface="Arial" pitchFamily="34" charset="0"/>
                <a:cs typeface="Arial" pitchFamily="34" charset="0"/>
              </a:rPr>
              <a:t>• jest </a:t>
            </a:r>
            <a:r>
              <a:rPr lang="pl-PL" sz="1600" dirty="0">
                <a:latin typeface="Arial" pitchFamily="34" charset="0"/>
                <a:cs typeface="Arial" pitchFamily="34" charset="0"/>
              </a:rPr>
              <a:t>komplementarny  z trwającym lub zakończonym projektem  w ramach Działania  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10.2, </a:t>
            </a:r>
            <a:r>
              <a:rPr lang="pl-PL" sz="1600" dirty="0">
                <a:latin typeface="Arial" pitchFamily="34" charset="0"/>
                <a:cs typeface="Arial" pitchFamily="34" charset="0"/>
              </a:rPr>
              <a:t>10.3 -  10 </a:t>
            </a:r>
            <a:r>
              <a:rPr lang="pl-PL" sz="1600" dirty="0" err="1">
                <a:latin typeface="Arial" pitchFamily="34" charset="0"/>
                <a:cs typeface="Arial" pitchFamily="34" charset="0"/>
              </a:rPr>
              <a:t>pkt</a:t>
            </a:r>
            <a:endParaRPr lang="pl-PL" sz="16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600" b="0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600" b="0" i="0" u="none" strike="noStrike" kern="1200" cap="none" spc="0" baseline="0" dirty="0">
              <a:solidFill>
                <a:srgbClr val="FF0000"/>
              </a:solidFill>
              <a:uFillTx/>
              <a:latin typeface="Arial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600" b="0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457200" marR="0" lvl="6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1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1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1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1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1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0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spcBef>
                <a:spcPts val="400"/>
              </a:spcBef>
              <a:buFont typeface="Calibri"/>
              <a:buAutoNum type="arabicPeriod" startAt="2"/>
            </a:pPr>
            <a:r>
              <a:rPr lang="pl-PL" sz="1600" b="1" dirty="0">
                <a:latin typeface="Arial" pitchFamily="34"/>
                <a:cs typeface="Arial" pitchFamily="34"/>
              </a:rPr>
              <a:t>Czy projekt  jest realizowany  w formalnym  partnerstwie lub zakłada współpracę lub zlecanie zadań?</a:t>
            </a:r>
            <a:endParaRPr lang="pl-PL" sz="1600" dirty="0">
              <a:latin typeface="Arial" pitchFamily="34"/>
              <a:cs typeface="Arial" pitchFamily="34"/>
            </a:endParaRPr>
          </a:p>
          <a:p>
            <a:pPr lvl="0">
              <a:spcBef>
                <a:spcPts val="400"/>
              </a:spcBef>
            </a:pPr>
            <a:r>
              <a:rPr lang="pl-PL" sz="1600" dirty="0">
                <a:solidFill>
                  <a:srgbClr val="FF0000"/>
                </a:solidFill>
                <a:latin typeface="Arial" pitchFamily="34"/>
                <a:cs typeface="Arial" pitchFamily="34"/>
              </a:rPr>
              <a:t>Waga punktowa: 0-6</a:t>
            </a:r>
          </a:p>
          <a:p>
            <a:pPr lvl="0">
              <a:spcBef>
                <a:spcPts val="400"/>
              </a:spcBef>
              <a:buNone/>
            </a:pPr>
            <a:endParaRPr lang="pl-PL" sz="1600" dirty="0">
              <a:solidFill>
                <a:srgbClr val="FF0000"/>
              </a:solidFill>
              <a:latin typeface="Arial" pitchFamily="34"/>
              <a:cs typeface="Arial" pitchFamily="34"/>
            </a:endParaRPr>
          </a:p>
          <a:p>
            <a:pPr lvl="0">
              <a:spcBef>
                <a:spcPts val="400"/>
              </a:spcBef>
              <a:buNone/>
            </a:pPr>
            <a:r>
              <a:rPr lang="pl-PL" sz="1600" dirty="0">
                <a:latin typeface="Arial" pitchFamily="34"/>
                <a:cs typeface="Arial" pitchFamily="34"/>
              </a:rPr>
              <a:t>Weryfikowane będzie czy projekt zakłada:</a:t>
            </a:r>
          </a:p>
          <a:p>
            <a:pPr lvl="0">
              <a:spcBef>
                <a:spcPts val="400"/>
              </a:spcBef>
              <a:buNone/>
            </a:pPr>
            <a:r>
              <a:rPr lang="pl-PL" sz="1600" dirty="0">
                <a:latin typeface="Arial" pitchFamily="34"/>
                <a:cs typeface="Arial" pitchFamily="34"/>
              </a:rPr>
              <a:t>•	brak partnerstwa lub współpracy pomiędzy jednostkami/podmiotami – 0 pkt.</a:t>
            </a:r>
          </a:p>
          <a:p>
            <a:pPr lvl="0">
              <a:spcBef>
                <a:spcPts val="400"/>
              </a:spcBef>
              <a:buNone/>
            </a:pPr>
            <a:r>
              <a:rPr lang="pl-PL" sz="1600" dirty="0">
                <a:latin typeface="Arial" pitchFamily="34"/>
                <a:cs typeface="Arial" pitchFamily="34"/>
              </a:rPr>
              <a:t>•	współpracę  międzysektorową (formalna współpraca bez zawierania partnerstwa do realizacji, wskazanego w pkt. A.2. wniosku o dofinansowanie) – 2 pkt.</a:t>
            </a:r>
          </a:p>
          <a:p>
            <a:pPr lvl="0">
              <a:spcBef>
                <a:spcPts val="400"/>
              </a:spcBef>
              <a:buNone/>
            </a:pPr>
            <a:r>
              <a:rPr lang="pl-PL" sz="1600" dirty="0">
                <a:latin typeface="Arial" pitchFamily="34"/>
                <a:cs typeface="Arial" pitchFamily="34"/>
              </a:rPr>
              <a:t>•	zlecanie zadań na zasadach określonych w ustawie z dnia 24 kwietnia 2003 r. o działalności pożytku publicznego i o wolontariacie lub w oparciu o art. 15a ustawy o spółdzielniach socjalnych – 4 pkt.</a:t>
            </a:r>
          </a:p>
          <a:p>
            <a:pPr lvl="0">
              <a:spcBef>
                <a:spcPts val="400"/>
              </a:spcBef>
              <a:buNone/>
            </a:pPr>
            <a:r>
              <a:rPr lang="pl-PL" sz="1600" dirty="0">
                <a:latin typeface="Arial" pitchFamily="34"/>
                <a:cs typeface="Arial" pitchFamily="34"/>
              </a:rPr>
              <a:t>•	formalne partnerstwo (wskazane w pkt. A.2. wniosku o dofinansowanie) - 6 pkt.</a:t>
            </a:r>
          </a:p>
          <a:p>
            <a:pPr lvl="0"/>
            <a:endParaRPr lang="pl-PL" dirty="0"/>
          </a:p>
        </p:txBody>
      </p:sp>
      <p:sp>
        <p:nvSpPr>
          <p:cNvPr id="3" name="AutoShape 11"/>
          <p:cNvSpPr txBox="1">
            <a:spLocks noGrp="1"/>
          </p:cNvSpPr>
          <p:nvPr>
            <p:ph type="title"/>
          </p:nvPr>
        </p:nvSpPr>
        <p:spPr>
          <a:solidFill>
            <a:srgbClr val="2F5597"/>
          </a:solidFill>
        </p:spPr>
        <p:txBody>
          <a:bodyPr lIns="90004" tIns="46798" rIns="90004" bIns="46798"/>
          <a:lstStyle/>
          <a:p>
            <a:pPr lvl="0"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</a:pPr>
            <a:endParaRPr lang="pl-PL" sz="2000" b="1"/>
          </a:p>
          <a:p>
            <a:pPr lvl="0"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</a:pPr>
            <a:r>
              <a:rPr lang="pl-PL" sz="2000" b="1">
                <a:solidFill>
                  <a:srgbClr val="FFFFFF"/>
                </a:solidFill>
                <a:latin typeface="Arial" pitchFamily="34"/>
                <a:cs typeface="Arial" pitchFamily="34"/>
              </a:rPr>
              <a:t>SZCZEGÓŁOWE KRYTERIA DODATKOWE (punktowe)</a:t>
            </a:r>
          </a:p>
          <a:p>
            <a:pPr lvl="0"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</a:pPr>
            <a:endParaRPr lang="pl-PL" sz="2000" b="1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400"/>
              </a:spcBef>
              <a:buFont typeface="Calibri"/>
              <a:buAutoNum type="arabicPeriod" startAt="3"/>
            </a:pPr>
            <a:r>
              <a:rPr lang="pl-PL" sz="1600" b="1" dirty="0">
                <a:latin typeface="Arial" pitchFamily="34"/>
                <a:cs typeface="Arial" pitchFamily="34"/>
              </a:rPr>
              <a:t>Czy Wnioskodawca/Partner posiada doświadczenie w realizacji projektów na obszarze </a:t>
            </a:r>
            <a:r>
              <a:rPr lang="pl-PL" sz="1600" b="1" dirty="0" smtClean="0">
                <a:latin typeface="Arial" pitchFamily="34"/>
                <a:cs typeface="Arial" pitchFamily="34"/>
              </a:rPr>
              <a:t>RIT</a:t>
            </a:r>
            <a:r>
              <a:rPr lang="pl-PL" sz="1600" b="1" dirty="0">
                <a:latin typeface="Arial" pitchFamily="34"/>
                <a:cs typeface="Arial" pitchFamily="34"/>
              </a:rPr>
              <a:t>?</a:t>
            </a:r>
          </a:p>
          <a:p>
            <a:pPr lvl="0">
              <a:spcBef>
                <a:spcPts val="400"/>
              </a:spcBef>
              <a:buNone/>
            </a:pPr>
            <a:r>
              <a:rPr lang="pl-PL" sz="1600" dirty="0">
                <a:solidFill>
                  <a:srgbClr val="FF0000"/>
                </a:solidFill>
                <a:latin typeface="Arial" pitchFamily="34"/>
                <a:cs typeface="Arial" pitchFamily="34"/>
              </a:rPr>
              <a:t>Waga punktowa: </a:t>
            </a:r>
            <a:r>
              <a:rPr lang="pl-PL" sz="1600" dirty="0" smtClean="0">
                <a:solidFill>
                  <a:srgbClr val="FF0000"/>
                </a:solidFill>
                <a:latin typeface="Arial" pitchFamily="34"/>
                <a:cs typeface="Arial" pitchFamily="34"/>
              </a:rPr>
              <a:t>0-8</a:t>
            </a:r>
            <a:endParaRPr lang="pl-PL" sz="1600" dirty="0">
              <a:solidFill>
                <a:srgbClr val="FF0000"/>
              </a:solidFill>
              <a:latin typeface="Arial" pitchFamily="34"/>
              <a:cs typeface="Arial" pitchFamily="34"/>
            </a:endParaRPr>
          </a:p>
          <a:p>
            <a:pPr lvl="0">
              <a:spcBef>
                <a:spcPts val="400"/>
              </a:spcBef>
              <a:buNone/>
            </a:pPr>
            <a:endParaRPr lang="pl-PL" sz="1600" dirty="0">
              <a:solidFill>
                <a:srgbClr val="FF0000"/>
              </a:solidFill>
              <a:latin typeface="Arial" pitchFamily="34"/>
              <a:cs typeface="Arial" pitchFamily="34"/>
            </a:endParaRPr>
          </a:p>
          <a:p>
            <a:pPr lvl="0">
              <a:spcBef>
                <a:spcPts val="400"/>
              </a:spcBef>
              <a:buNone/>
            </a:pPr>
            <a:r>
              <a:rPr lang="pl-PL" sz="1600" dirty="0">
                <a:latin typeface="Arial" pitchFamily="34"/>
                <a:cs typeface="Arial" pitchFamily="34"/>
              </a:rPr>
              <a:t>Wskazane doświadczenie projektodawcy (znajomość lokalnego/regionalnego rynku oraz rozeznanie w potrzebach lokalnych/regionalnych podmiotów) znacznie usprawni realizację działań i usług oferowanych uczestnikom projektu.</a:t>
            </a:r>
          </a:p>
          <a:p>
            <a:pPr lvl="0">
              <a:spcBef>
                <a:spcPts val="400"/>
              </a:spcBef>
              <a:buNone/>
            </a:pPr>
            <a:r>
              <a:rPr lang="pl-PL" sz="1600" dirty="0">
                <a:latin typeface="Arial" pitchFamily="34"/>
                <a:cs typeface="Arial" pitchFamily="34"/>
              </a:rPr>
              <a:t>Weryfikowane  będzie czy Wnioskodawca/Partner:</a:t>
            </a:r>
          </a:p>
          <a:p>
            <a:pPr lvl="0">
              <a:spcBef>
                <a:spcPts val="400"/>
              </a:spcBef>
            </a:pPr>
            <a:r>
              <a:rPr lang="pl-PL" sz="1600" dirty="0">
                <a:latin typeface="Arial" pitchFamily="34"/>
                <a:cs typeface="Arial" pitchFamily="34"/>
              </a:rPr>
              <a:t>Brak doświadczenia w realizacji projektów na obszarze danego </a:t>
            </a:r>
            <a:r>
              <a:rPr lang="pl-PL" sz="1600" dirty="0" smtClean="0">
                <a:latin typeface="Arial" pitchFamily="34"/>
                <a:cs typeface="Arial" pitchFamily="34"/>
              </a:rPr>
              <a:t>RIT </a:t>
            </a:r>
            <a:r>
              <a:rPr lang="pl-PL" sz="1600" dirty="0">
                <a:latin typeface="Arial" pitchFamily="34"/>
                <a:cs typeface="Arial" pitchFamily="34"/>
              </a:rPr>
              <a:t>- 0 pkt.</a:t>
            </a:r>
          </a:p>
          <a:p>
            <a:pPr lvl="0">
              <a:spcBef>
                <a:spcPts val="400"/>
              </a:spcBef>
              <a:buNone/>
            </a:pPr>
            <a:r>
              <a:rPr lang="pl-PL" sz="1600" dirty="0">
                <a:latin typeface="Arial" pitchFamily="34"/>
                <a:cs typeface="Arial" pitchFamily="34"/>
              </a:rPr>
              <a:t>•	Posiada doświadczenie w realizacji jednego projektu na obszarze  danego </a:t>
            </a:r>
            <a:r>
              <a:rPr lang="pl-PL" sz="1600" dirty="0" smtClean="0">
                <a:latin typeface="Arial" pitchFamily="34"/>
                <a:cs typeface="Arial" pitchFamily="34"/>
              </a:rPr>
              <a:t>RIT </a:t>
            </a:r>
            <a:r>
              <a:rPr lang="pl-PL" sz="1600" dirty="0">
                <a:latin typeface="Arial" pitchFamily="34"/>
                <a:cs typeface="Arial" pitchFamily="34"/>
              </a:rPr>
              <a:t>– 4 pkt.</a:t>
            </a:r>
          </a:p>
          <a:p>
            <a:pPr lvl="0">
              <a:spcBef>
                <a:spcPts val="400"/>
              </a:spcBef>
              <a:buNone/>
            </a:pPr>
            <a:r>
              <a:rPr lang="pl-PL" sz="1600" dirty="0">
                <a:latin typeface="Arial" pitchFamily="34"/>
                <a:cs typeface="Arial" pitchFamily="34"/>
              </a:rPr>
              <a:t>•	Posiada doświadczenie w realizacji dwóch lub więcej projektów na obszarze danego  </a:t>
            </a:r>
            <a:r>
              <a:rPr lang="pl-PL" sz="1600" dirty="0" smtClean="0">
                <a:latin typeface="Arial" pitchFamily="34"/>
                <a:cs typeface="Arial" pitchFamily="34"/>
              </a:rPr>
              <a:t>RIT</a:t>
            </a:r>
            <a:r>
              <a:rPr lang="pl-PL" sz="1600" dirty="0">
                <a:latin typeface="Arial" pitchFamily="34"/>
                <a:cs typeface="Arial" pitchFamily="34"/>
              </a:rPr>
              <a:t>– 8 pkt.</a:t>
            </a:r>
          </a:p>
          <a:p>
            <a:pPr lvl="0">
              <a:spcBef>
                <a:spcPts val="400"/>
              </a:spcBef>
              <a:buNone/>
            </a:pPr>
            <a:endParaRPr lang="pl-PL" sz="1600" b="1" dirty="0">
              <a:solidFill>
                <a:srgbClr val="FF0000"/>
              </a:solidFill>
              <a:latin typeface="Arial" pitchFamily="34"/>
              <a:cs typeface="Arial" pitchFamily="34"/>
            </a:endParaRPr>
          </a:p>
          <a:p>
            <a:pPr lvl="0"/>
            <a:endParaRPr lang="pl-PL" dirty="0"/>
          </a:p>
        </p:txBody>
      </p:sp>
      <p:sp>
        <p:nvSpPr>
          <p:cNvPr id="3" name="AutoShape 11"/>
          <p:cNvSpPr txBox="1">
            <a:spLocks noGrp="1"/>
          </p:cNvSpPr>
          <p:nvPr>
            <p:ph type="title"/>
          </p:nvPr>
        </p:nvSpPr>
        <p:spPr>
          <a:solidFill>
            <a:srgbClr val="2F5597"/>
          </a:solidFill>
        </p:spPr>
        <p:txBody>
          <a:bodyPr lIns="90004" tIns="46798" rIns="90004" bIns="46798"/>
          <a:lstStyle/>
          <a:p>
            <a:pPr lvl="0"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</a:pPr>
            <a:endParaRPr lang="pl-PL" sz="2000" b="1"/>
          </a:p>
          <a:p>
            <a:pPr lvl="0"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</a:pPr>
            <a:r>
              <a:rPr lang="pl-PL" sz="2000" b="1">
                <a:solidFill>
                  <a:srgbClr val="FFFFFF"/>
                </a:solidFill>
                <a:latin typeface="Arial" pitchFamily="34"/>
                <a:cs typeface="Arial" pitchFamily="34"/>
              </a:rPr>
              <a:t>SZCZEGÓŁOWE KRYTERIA DODATKOWE (punktowe)</a:t>
            </a:r>
          </a:p>
          <a:p>
            <a:pPr lvl="0"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</a:pPr>
            <a:endParaRPr lang="pl-PL" sz="2000" b="1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/>
          <p:nvPr/>
        </p:nvSpPr>
        <p:spPr>
          <a:xfrm>
            <a:off x="327026" y="188640"/>
            <a:ext cx="8497884" cy="720080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2F5597"/>
          </a:solidFill>
          <a:ln>
            <a:noFill/>
            <a:prstDash val="solid"/>
          </a:ln>
        </p:spPr>
        <p:txBody>
          <a:bodyPr vert="horz" wrap="square" lIns="90004" tIns="46798" rIns="90004" bIns="46798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FINANSE</a:t>
            </a:r>
          </a:p>
        </p:txBody>
      </p:sp>
      <p:sp>
        <p:nvSpPr>
          <p:cNvPr id="3" name="Text Box 6"/>
          <p:cNvSpPr txBox="1"/>
          <p:nvPr/>
        </p:nvSpPr>
        <p:spPr>
          <a:xfrm>
            <a:off x="395532" y="908721"/>
            <a:ext cx="8280916" cy="55446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  <a:t>Planowane finansowanie ogółem na konkurs w ramach </a:t>
            </a:r>
            <a:r>
              <a:rPr lang="pl-PL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Lato Light"/>
              </a:rPr>
              <a:t>Poddziałania</a:t>
            </a:r>
            <a:r>
              <a:rPr lang="pl-PL" sz="1800" b="0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  <a:t> </a:t>
            </a:r>
            <a:r>
              <a:rPr lang="pl-PL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Lato Light"/>
              </a:rPr>
              <a:t>7.3.2 </a:t>
            </a:r>
            <a:r>
              <a:rPr lang="pl-PL" dirty="0" smtClean="0">
                <a:solidFill>
                  <a:srgbClr val="000000"/>
                </a:solidFill>
                <a:latin typeface="Lato Light"/>
              </a:rPr>
              <a:t>R</a:t>
            </a:r>
            <a:r>
              <a:rPr lang="pl-PL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Lato Light"/>
              </a:rPr>
              <a:t>IT Zachodni</a:t>
            </a:r>
            <a:endParaRPr lang="pl-PL" sz="1800" b="0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  <a:t>Co do zasady maksymalny dopuszczalny poziom dofinansowania projektu wynosi: </a:t>
            </a:r>
            <a:r>
              <a:rPr lang="pl-PL" sz="1800" b="0" i="0" u="none" strike="noStrike" kern="1200" cap="none" spc="0" baseline="0" dirty="0">
                <a:solidFill>
                  <a:srgbClr val="FF0000"/>
                </a:solidFill>
                <a:uFillTx/>
                <a:latin typeface="Lato Light"/>
              </a:rPr>
              <a:t>95%,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  <a:t>jednakże bez uwzględnienia wartości środków przeznaczonych na dotacje na rozpoczęcie działalności gospodarczej, które są finansowane w 100% z Budżetu Państwa, </a:t>
            </a:r>
            <a:r>
              <a:rPr lang="pl-PL" sz="1800" b="1" i="0" u="sng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  <a:t>zatem ostateczny poziom dofinansowania projektu będzie uzależniony od wysokości wniesionego wkładu własnego i zostanie określony w umowie o dofinansowanie projektu</a:t>
            </a:r>
            <a:r>
              <a:rPr lang="pl-PL" sz="1800" b="1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  <a:t>.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 noGrp="1"/>
          </p:cNvSpPr>
          <p:nvPr>
            <p:ph idx="1"/>
          </p:nvPr>
        </p:nvSpPr>
        <p:spPr>
          <a:xfrm>
            <a:off x="395532" y="1196748"/>
            <a:ext cx="8229600" cy="4525959"/>
          </a:xfrm>
        </p:spPr>
        <p:txBody>
          <a:bodyPr/>
          <a:lstStyle/>
          <a:p>
            <a:pPr marL="514350" lvl="0" indent="-514350">
              <a:spcBef>
                <a:spcPts val="400"/>
              </a:spcBef>
              <a:buFont typeface="Calibri"/>
              <a:buAutoNum type="arabicPeriod" startAt="4"/>
            </a:pPr>
            <a:r>
              <a:rPr lang="pl-PL" sz="1600" b="1" dirty="0">
                <a:latin typeface="Arial" pitchFamily="34"/>
                <a:cs typeface="Arial" pitchFamily="34"/>
              </a:rPr>
              <a:t>Czy zapewniono spójność projektu z przedsięwzięciami realizowanymi na obszarze objętym Strategią </a:t>
            </a:r>
            <a:r>
              <a:rPr lang="pl-PL" sz="1600" b="1" dirty="0" smtClean="0">
                <a:latin typeface="Arial" pitchFamily="34"/>
                <a:cs typeface="Arial" pitchFamily="34"/>
              </a:rPr>
              <a:t>RIT</a:t>
            </a:r>
            <a:r>
              <a:rPr lang="pl-PL" sz="1600" b="1" dirty="0">
                <a:latin typeface="Arial" pitchFamily="34"/>
                <a:cs typeface="Arial" pitchFamily="34"/>
              </a:rPr>
              <a:t>?</a:t>
            </a:r>
          </a:p>
          <a:p>
            <a:pPr marL="514350" lvl="0" indent="-514350">
              <a:spcBef>
                <a:spcPts val="400"/>
              </a:spcBef>
              <a:buNone/>
            </a:pPr>
            <a:r>
              <a:rPr lang="pl-PL" sz="1600" dirty="0">
                <a:solidFill>
                  <a:srgbClr val="FF0000"/>
                </a:solidFill>
                <a:latin typeface="Arial" pitchFamily="34"/>
                <a:cs typeface="Arial" pitchFamily="34"/>
              </a:rPr>
              <a:t>Waga punktowa: 0-10</a:t>
            </a:r>
          </a:p>
          <a:p>
            <a:pPr lvl="0">
              <a:spcBef>
                <a:spcPts val="400"/>
              </a:spcBef>
              <a:buNone/>
            </a:pPr>
            <a:r>
              <a:rPr lang="pl-PL" sz="1600" dirty="0">
                <a:latin typeface="Arial" pitchFamily="34"/>
                <a:cs typeface="Arial" pitchFamily="34"/>
              </a:rPr>
              <a:t>W ramach kryterium ocenie będzie podlegać zapewnienie spójności interwencji oraz wpływu miast i gmin z obszarów funkcjonalnych Subregionów na kształt i sposób realizacji działań na ich obszarze. Kryterium weryfikowane w oparciu o zapisy wniosku o dofinansowanie, zgodnie z poniżej wskazanymi kategoriami punktowymi:</a:t>
            </a:r>
          </a:p>
          <a:p>
            <a:pPr lvl="0">
              <a:spcBef>
                <a:spcPts val="400"/>
              </a:spcBef>
              <a:buNone/>
            </a:pPr>
            <a:r>
              <a:rPr lang="pl-PL" sz="1600" dirty="0">
                <a:latin typeface="Arial" pitchFamily="34"/>
                <a:cs typeface="Arial" pitchFamily="34"/>
              </a:rPr>
              <a:t>•	Brak rekomendacji – 0 pkt.</a:t>
            </a:r>
          </a:p>
          <a:p>
            <a:pPr lvl="0">
              <a:spcBef>
                <a:spcPts val="400"/>
              </a:spcBef>
              <a:buNone/>
            </a:pPr>
            <a:r>
              <a:rPr lang="pl-PL" sz="1600" dirty="0">
                <a:latin typeface="Arial" pitchFamily="34"/>
                <a:cs typeface="Arial" pitchFamily="34"/>
              </a:rPr>
              <a:t>•	Projekt bezpośrednio odpowiadający na problemy wskazane w Strategii R</a:t>
            </a:r>
            <a:r>
              <a:rPr lang="pl-PL" sz="1600" dirty="0" smtClean="0">
                <a:latin typeface="Arial" pitchFamily="34"/>
                <a:cs typeface="Arial" pitchFamily="34"/>
              </a:rPr>
              <a:t>IT </a:t>
            </a:r>
            <a:r>
              <a:rPr lang="pl-PL" sz="1600" dirty="0">
                <a:latin typeface="Arial" pitchFamily="34"/>
                <a:cs typeface="Arial" pitchFamily="34"/>
              </a:rPr>
              <a:t>oraz realizujący zapisane w niej cele, i posiadający rekomendację gminy będącej Członkiem Związku </a:t>
            </a:r>
            <a:r>
              <a:rPr lang="pl-PL" sz="1600" dirty="0" smtClean="0">
                <a:latin typeface="Arial" pitchFamily="34"/>
                <a:cs typeface="Arial" pitchFamily="34"/>
              </a:rPr>
              <a:t>RIT </a:t>
            </a:r>
            <a:r>
              <a:rPr lang="pl-PL" sz="1600" dirty="0">
                <a:latin typeface="Arial" pitchFamily="34"/>
                <a:cs typeface="Arial" pitchFamily="34"/>
              </a:rPr>
              <a:t>lub sygnatariusza Porozumienia w sprawie realizacji </a:t>
            </a:r>
            <a:r>
              <a:rPr lang="pl-PL" sz="1600" dirty="0" smtClean="0">
                <a:latin typeface="Arial" pitchFamily="34"/>
                <a:cs typeface="Arial" pitchFamily="34"/>
              </a:rPr>
              <a:t>RIT </a:t>
            </a:r>
            <a:r>
              <a:rPr lang="pl-PL" sz="1600" dirty="0">
                <a:latin typeface="Arial" pitchFamily="34"/>
                <a:cs typeface="Arial" pitchFamily="34"/>
              </a:rPr>
              <a:t>w Subregionie – 5 pkt.</a:t>
            </a:r>
          </a:p>
          <a:p>
            <a:pPr lvl="0">
              <a:spcBef>
                <a:spcPts val="400"/>
              </a:spcBef>
              <a:buNone/>
            </a:pPr>
            <a:r>
              <a:rPr lang="pl-PL" sz="1600" dirty="0">
                <a:latin typeface="Arial" pitchFamily="34"/>
                <a:cs typeface="Arial" pitchFamily="34"/>
              </a:rPr>
              <a:t>•	Projekt bezpośrednio odpowiadający na problemy wskazane w Strategii </a:t>
            </a:r>
            <a:r>
              <a:rPr lang="pl-PL" sz="1600" dirty="0" smtClean="0">
                <a:latin typeface="Arial" pitchFamily="34"/>
                <a:cs typeface="Arial" pitchFamily="34"/>
              </a:rPr>
              <a:t>RIT </a:t>
            </a:r>
            <a:r>
              <a:rPr lang="pl-PL" sz="1600" dirty="0">
                <a:latin typeface="Arial" pitchFamily="34"/>
                <a:cs typeface="Arial" pitchFamily="34"/>
              </a:rPr>
              <a:t>oraz realizujący zapisane w niej cele, i zarekomendowany przez Związek </a:t>
            </a:r>
            <a:r>
              <a:rPr lang="pl-PL" sz="1600" dirty="0" smtClean="0">
                <a:latin typeface="Arial" pitchFamily="34"/>
                <a:cs typeface="Arial" pitchFamily="34"/>
              </a:rPr>
              <a:t>RIT </a:t>
            </a:r>
            <a:r>
              <a:rPr lang="pl-PL" sz="1600" dirty="0">
                <a:latin typeface="Arial" pitchFamily="34"/>
                <a:cs typeface="Arial" pitchFamily="34"/>
              </a:rPr>
              <a:t>lub właściwy organ/y Porozumienia w sprawie realizacji </a:t>
            </a:r>
            <a:r>
              <a:rPr lang="pl-PL" sz="1600" dirty="0" smtClean="0">
                <a:latin typeface="Arial" pitchFamily="34"/>
                <a:cs typeface="Arial" pitchFamily="34"/>
              </a:rPr>
              <a:t>RIT </a:t>
            </a:r>
            <a:r>
              <a:rPr lang="pl-PL" sz="1600" dirty="0">
                <a:latin typeface="Arial" pitchFamily="34"/>
                <a:cs typeface="Arial" pitchFamily="34"/>
              </a:rPr>
              <a:t/>
            </a:r>
            <a:br>
              <a:rPr lang="pl-PL" sz="1600" dirty="0">
                <a:latin typeface="Arial" pitchFamily="34"/>
                <a:cs typeface="Arial" pitchFamily="34"/>
              </a:rPr>
            </a:br>
            <a:r>
              <a:rPr lang="pl-PL" sz="1600" dirty="0">
                <a:latin typeface="Arial" pitchFamily="34"/>
                <a:cs typeface="Arial" pitchFamily="34"/>
              </a:rPr>
              <a:t>w Subregionie - w formie uchwały Zarządu Związku </a:t>
            </a:r>
            <a:r>
              <a:rPr lang="pl-PL" sz="1600" dirty="0" smtClean="0">
                <a:latin typeface="Arial" pitchFamily="34"/>
                <a:cs typeface="Arial" pitchFamily="34"/>
              </a:rPr>
              <a:t>RIT</a:t>
            </a:r>
            <a:r>
              <a:rPr lang="pl-PL" sz="1600" dirty="0">
                <a:latin typeface="Arial" pitchFamily="34"/>
                <a:cs typeface="Arial" pitchFamily="34"/>
              </a:rPr>
              <a:t>– 7 pkt.</a:t>
            </a:r>
          </a:p>
          <a:p>
            <a:pPr lvl="0">
              <a:spcBef>
                <a:spcPts val="400"/>
              </a:spcBef>
              <a:buNone/>
            </a:pPr>
            <a:r>
              <a:rPr lang="pl-PL" sz="1600" dirty="0">
                <a:latin typeface="Arial" pitchFamily="34"/>
                <a:cs typeface="Arial" pitchFamily="34"/>
              </a:rPr>
              <a:t>•	Projekt bezpośrednio odpowiadający na problemy wskazane w Strategii </a:t>
            </a:r>
            <a:r>
              <a:rPr lang="pl-PL" sz="1600" dirty="0" smtClean="0">
                <a:latin typeface="Arial" pitchFamily="34"/>
                <a:cs typeface="Arial" pitchFamily="34"/>
              </a:rPr>
              <a:t>RIT </a:t>
            </a:r>
            <a:r>
              <a:rPr lang="pl-PL" sz="1600" dirty="0">
                <a:latin typeface="Arial" pitchFamily="34"/>
                <a:cs typeface="Arial" pitchFamily="34"/>
              </a:rPr>
              <a:t>oraz realizujący zapisane w niej cele, i realizowany przez Członka/-ów Związku </a:t>
            </a:r>
            <a:r>
              <a:rPr lang="pl-PL" sz="1600" dirty="0" smtClean="0">
                <a:latin typeface="Arial" pitchFamily="34"/>
                <a:cs typeface="Arial" pitchFamily="34"/>
              </a:rPr>
              <a:t>RIT </a:t>
            </a:r>
            <a:r>
              <a:rPr lang="pl-PL" sz="1600" dirty="0">
                <a:latin typeface="Arial" pitchFamily="34"/>
                <a:cs typeface="Arial" pitchFamily="34"/>
              </a:rPr>
              <a:t>/ lub sygnatariusza/-y Porozumienia w sprawie realizacji </a:t>
            </a:r>
            <a:r>
              <a:rPr lang="pl-PL" sz="1600" dirty="0" smtClean="0">
                <a:latin typeface="Arial" pitchFamily="34"/>
                <a:cs typeface="Arial" pitchFamily="34"/>
              </a:rPr>
              <a:t>RIT </a:t>
            </a:r>
            <a:r>
              <a:rPr lang="pl-PL" sz="1600" dirty="0">
                <a:latin typeface="Arial" pitchFamily="34"/>
                <a:cs typeface="Arial" pitchFamily="34"/>
              </a:rPr>
              <a:t/>
            </a:r>
            <a:br>
              <a:rPr lang="pl-PL" sz="1600" dirty="0">
                <a:latin typeface="Arial" pitchFamily="34"/>
                <a:cs typeface="Arial" pitchFamily="34"/>
              </a:rPr>
            </a:br>
            <a:r>
              <a:rPr lang="pl-PL" sz="1600" dirty="0">
                <a:latin typeface="Arial" pitchFamily="34"/>
                <a:cs typeface="Arial" pitchFamily="34"/>
              </a:rPr>
              <a:t>w Subregionie – 10 </a:t>
            </a:r>
            <a:r>
              <a:rPr lang="pl-PL" sz="1600" dirty="0" err="1">
                <a:latin typeface="Arial" pitchFamily="34"/>
                <a:cs typeface="Arial" pitchFamily="34"/>
              </a:rPr>
              <a:t>pkt</a:t>
            </a:r>
            <a:endParaRPr lang="pl-PL" sz="1600" dirty="0">
              <a:latin typeface="Arial" pitchFamily="34"/>
              <a:cs typeface="Arial" pitchFamily="34"/>
            </a:endParaRPr>
          </a:p>
        </p:txBody>
      </p:sp>
      <p:sp>
        <p:nvSpPr>
          <p:cNvPr id="3" name="AutoShape 1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922117"/>
          </a:xfrm>
          <a:solidFill>
            <a:srgbClr val="2F5597"/>
          </a:solidFill>
        </p:spPr>
        <p:txBody>
          <a:bodyPr lIns="90004" tIns="46798" rIns="90004" bIns="46798"/>
          <a:lstStyle/>
          <a:p>
            <a:pPr lvl="0"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</a:pPr>
            <a:endParaRPr lang="pl-PL" sz="2000" b="1"/>
          </a:p>
          <a:p>
            <a:pPr lvl="0"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</a:pPr>
            <a:r>
              <a:rPr lang="pl-PL" sz="2000" b="1">
                <a:solidFill>
                  <a:srgbClr val="FFFFFF"/>
                </a:solidFill>
                <a:latin typeface="Arial" pitchFamily="34"/>
                <a:cs typeface="Arial" pitchFamily="34"/>
              </a:rPr>
              <a:t>SZCZEGÓŁOWE KRYTERIA DODATKOWE (punktowe)</a:t>
            </a:r>
          </a:p>
          <a:p>
            <a:pPr lvl="0"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</a:pPr>
            <a:endParaRPr lang="pl-PL" sz="2000" b="1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 noGrp="1"/>
          </p:cNvSpPr>
          <p:nvPr>
            <p:ph idx="1"/>
          </p:nvPr>
        </p:nvSpPr>
        <p:spPr>
          <a:xfrm>
            <a:off x="611560" y="764704"/>
            <a:ext cx="8229600" cy="5256583"/>
          </a:xfrm>
        </p:spPr>
        <p:txBody>
          <a:bodyPr/>
          <a:lstStyle/>
          <a:p>
            <a:pPr marL="514350" lvl="0" indent="-514350">
              <a:spcBef>
                <a:spcPts val="400"/>
              </a:spcBef>
              <a:buFont typeface="Calibri"/>
              <a:buAutoNum type="arabicPeriod" startAt="5"/>
            </a:pPr>
            <a:r>
              <a:rPr lang="pl-PL" sz="1600" b="1" dirty="0">
                <a:latin typeface="Arial" pitchFamily="34" charset="0"/>
                <a:cs typeface="Arial" pitchFamily="34" charset="0"/>
              </a:rPr>
              <a:t>Czy wskaźniki założone przez Wnioskodawcę we wniosku o dofinansowanie zostały dobrane tak, by w sposób najbardziej efektywny realizować założenia zawarte w Strategii RIT</a:t>
            </a:r>
            <a:r>
              <a:rPr lang="pl-PL" sz="1600" b="1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514350" lvl="0" indent="-514350">
              <a:spcBef>
                <a:spcPts val="400"/>
              </a:spcBef>
              <a:buNone/>
            </a:pPr>
            <a:r>
              <a:rPr lang="pl-PL" sz="1600" dirty="0" smtClean="0">
                <a:solidFill>
                  <a:srgbClr val="FF0000"/>
                </a:solidFill>
                <a:latin typeface="Arial" pitchFamily="34"/>
                <a:cs typeface="Arial" pitchFamily="34"/>
              </a:rPr>
              <a:t>Waga </a:t>
            </a:r>
            <a:r>
              <a:rPr lang="pl-PL" sz="1600" dirty="0">
                <a:solidFill>
                  <a:srgbClr val="FF0000"/>
                </a:solidFill>
                <a:latin typeface="Arial" pitchFamily="34"/>
                <a:cs typeface="Arial" pitchFamily="34"/>
              </a:rPr>
              <a:t>punktowa: </a:t>
            </a:r>
            <a:r>
              <a:rPr lang="pl-PL" sz="1600" dirty="0" smtClean="0">
                <a:solidFill>
                  <a:srgbClr val="FF0000"/>
                </a:solidFill>
                <a:latin typeface="Arial" pitchFamily="34"/>
                <a:cs typeface="Arial" pitchFamily="34"/>
              </a:rPr>
              <a:t>0-10</a:t>
            </a:r>
          </a:p>
          <a:p>
            <a:pPr marL="514350" lvl="0" indent="-514350">
              <a:spcBef>
                <a:spcPts val="400"/>
              </a:spcBef>
              <a:buNone/>
            </a:pPr>
            <a:endParaRPr lang="pl-PL" sz="1600" dirty="0" smtClean="0">
              <a:solidFill>
                <a:srgbClr val="FF0000"/>
              </a:solidFill>
              <a:latin typeface="Arial" pitchFamily="34"/>
              <a:cs typeface="Arial" pitchFamily="34"/>
            </a:endParaRPr>
          </a:p>
          <a:p>
            <a:pPr marL="0" indent="0">
              <a:buNone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W ramach kryterium ocenie będzie podlegać wpływ realizacji projektów na osiągnięcie wartości docelowej wskaźnika produktu lub rezultatu bezpośredniego danego Priorytetu/Celu/Działania RIT, adekwatnego dla danego typu projektu, przyjętego dla całego subregionu, z podziałem na:</a:t>
            </a:r>
          </a:p>
          <a:p>
            <a:pPr>
              <a:buNone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1. Gminy do 50 tys. mieszkańców włącznie (gminy małe):</a:t>
            </a:r>
          </a:p>
          <a:p>
            <a:pPr>
              <a:buNone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– 50% wskaźnika dla Subregionu Zachodniego</a:t>
            </a:r>
          </a:p>
          <a:p>
            <a:pPr>
              <a:buNone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2. Gminy i powiaty powyżej 50 tys. mieszkańców (gminy duże):</a:t>
            </a:r>
          </a:p>
          <a:p>
            <a:pPr>
              <a:buNone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– 50% wskaźnika dla Subregionu Zachodniego</a:t>
            </a:r>
          </a:p>
          <a:p>
            <a:pPr marL="0" indent="0">
              <a:buNone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Weryfikacja powyższego wskaźnika procentowego będzie przeprowadzona w oparciu o zapis wniosku o dofinansowanie w pkt. B.3 Typ obszaru realizacji. W przypadku projektów realizowanych przez Powiaty (bądź inne podmioty na terenie kilku gmin), decydującym będzie lokalizacja projektu. W przypadku, gdyby lokalizacja projektu obejmowała zarówno gminę małą, jak i dużą, decydująca będzie deklaracja projektodawcy, w której z tych kategorii gmin zlokalizowana jest większa część projektu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pl-PL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utoShape 11"/>
          <p:cNvSpPr txBox="1">
            <a:spLocks noGrp="1"/>
          </p:cNvSpPr>
          <p:nvPr>
            <p:ph type="title"/>
          </p:nvPr>
        </p:nvSpPr>
        <p:spPr>
          <a:xfrm>
            <a:off x="467544" y="0"/>
            <a:ext cx="8229600" cy="792088"/>
          </a:xfrm>
          <a:solidFill>
            <a:srgbClr val="2F5597"/>
          </a:solidFill>
        </p:spPr>
        <p:txBody>
          <a:bodyPr lIns="90004" tIns="46798" rIns="90004" bIns="46798"/>
          <a:lstStyle/>
          <a:p>
            <a:pPr lvl="0"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</a:pPr>
            <a:endParaRPr lang="pl-PL" sz="2000" b="1" dirty="0"/>
          </a:p>
          <a:p>
            <a:pPr lvl="0"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</a:pPr>
            <a:r>
              <a:rPr lang="pl-PL" sz="2000" b="1" dirty="0">
                <a:solidFill>
                  <a:srgbClr val="FFFFFF"/>
                </a:solidFill>
                <a:latin typeface="Arial" pitchFamily="34"/>
                <a:cs typeface="Arial" pitchFamily="34"/>
              </a:rPr>
              <a:t>SZCZEGÓŁOWE KRYTERIA DODATKOWE (punktowe)</a:t>
            </a:r>
          </a:p>
          <a:p>
            <a:pPr lvl="0"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</a:pPr>
            <a:endParaRPr lang="pl-PL" sz="2000" b="1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59"/>
          </a:xfrm>
        </p:spPr>
        <p:txBody>
          <a:bodyPr/>
          <a:lstStyle/>
          <a:p>
            <a:pPr>
              <a:buNone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Wartość wskaźnika powinna zostać wyliczona w sposób następujący:</a:t>
            </a:r>
          </a:p>
          <a:p>
            <a:pPr>
              <a:buNone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WD=[A/(</a:t>
            </a:r>
            <a:r>
              <a:rPr lang="pl-PL" sz="1400" dirty="0" err="1" smtClean="0">
                <a:latin typeface="Arial" pitchFamily="34" charset="0"/>
                <a:cs typeface="Arial" pitchFamily="34" charset="0"/>
              </a:rPr>
              <a:t>B*C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)]*100</a:t>
            </a:r>
          </a:p>
          <a:p>
            <a:pPr>
              <a:buNone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Przy czym:</a:t>
            </a:r>
          </a:p>
          <a:p>
            <a:pPr>
              <a:buNone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WD- wartość docelowa wskaźnika %,</a:t>
            </a:r>
          </a:p>
          <a:p>
            <a:pPr>
              <a:buNone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A – wartość wskaźnika osiągana przez projekt,</a:t>
            </a:r>
          </a:p>
          <a:p>
            <a:pPr>
              <a:buNone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B – ogólna wartość wskaźnika dla Subregionu,</a:t>
            </a:r>
          </a:p>
          <a:p>
            <a:pPr marL="0" indent="0">
              <a:buNone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C- ww. procentowa wartość dla gmin dużych lub małych (do wyliczenia należy stosować wartość bez % tj. przykładowo „0,44” dla gmin dużych).</a:t>
            </a:r>
          </a:p>
          <a:p>
            <a:pPr>
              <a:buNone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W przypadku 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gdy projekt będzie realizował wskaźnik:</a:t>
            </a:r>
          </a:p>
          <a:p>
            <a:pPr>
              <a:buNone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- poniżej 3%  - 0 pkt.</a:t>
            </a:r>
          </a:p>
          <a:p>
            <a:pPr>
              <a:buNone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- od 3% do 6% - 3 pkt.</a:t>
            </a:r>
          </a:p>
          <a:p>
            <a:pPr>
              <a:buNone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- powyżej 6% do 12% - 5 pkt.</a:t>
            </a:r>
          </a:p>
          <a:p>
            <a:pPr>
              <a:buNone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- powyżej 12% do 20% - 7 pkt.</a:t>
            </a:r>
          </a:p>
          <a:p>
            <a:pPr>
              <a:buNone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- powyżej 20% - 10 pkt.</a:t>
            </a:r>
          </a:p>
          <a:p>
            <a:pPr marL="0" indent="0">
              <a:buNone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W pierwszej kolejności brane są pod uwagę wskaźniki z ram wykonania. Oceniający powinien wybrać najkorzystniejszy wskaźnik spośród wskaźników z ram wykonania. Przy braku takich wskaźników w projekcie, powinien wybrać najkorzystniejszy z realizowanych.</a:t>
            </a:r>
            <a:endParaRPr lang="pl-PL" sz="1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l-PL" dirty="0"/>
          </a:p>
        </p:txBody>
      </p:sp>
      <p:sp>
        <p:nvSpPr>
          <p:cNvPr id="4" name="AutoShape 11"/>
          <p:cNvSpPr txBox="1">
            <a:spLocks noGrp="1"/>
          </p:cNvSpPr>
          <p:nvPr>
            <p:ph type="title"/>
          </p:nvPr>
        </p:nvSpPr>
        <p:spPr>
          <a:xfrm>
            <a:off x="467544" y="116632"/>
            <a:ext cx="8229600" cy="778096"/>
          </a:xfrm>
          <a:solidFill>
            <a:srgbClr val="2F5597"/>
          </a:solidFill>
        </p:spPr>
        <p:txBody>
          <a:bodyPr lIns="90004" tIns="46798" rIns="90004" bIns="46798"/>
          <a:lstStyle/>
          <a:p>
            <a:pPr lvl="0"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</a:pPr>
            <a:endParaRPr lang="pl-PL" sz="2000" b="1" dirty="0"/>
          </a:p>
          <a:p>
            <a:pPr lvl="0"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</a:pPr>
            <a:r>
              <a:rPr lang="pl-PL" sz="2000" b="1" dirty="0">
                <a:solidFill>
                  <a:srgbClr val="FFFFFF"/>
                </a:solidFill>
                <a:latin typeface="Arial" pitchFamily="34"/>
                <a:cs typeface="Arial" pitchFamily="34"/>
              </a:rPr>
              <a:t>SZCZEGÓŁOWE KRYTERIA DODATKOWE (punktowe)</a:t>
            </a:r>
          </a:p>
          <a:p>
            <a:pPr lvl="0"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</a:pPr>
            <a:endParaRPr lang="pl-PL" sz="2000" b="1" dirty="0"/>
          </a:p>
        </p:txBody>
      </p:sp>
    </p:spTree>
  </p:cSld>
  <p:clrMapOvr>
    <a:masterClrMapping/>
  </p:clrMapOvr>
  <p:transition spd="slow">
    <p:pull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 noGrp="1"/>
          </p:cNvSpPr>
          <p:nvPr>
            <p:ph idx="1"/>
          </p:nvPr>
        </p:nvSpPr>
        <p:spPr>
          <a:xfrm>
            <a:off x="467541" y="1628802"/>
            <a:ext cx="8229600" cy="4525959"/>
          </a:xfrm>
        </p:spPr>
        <p:txBody>
          <a:bodyPr/>
          <a:lstStyle/>
          <a:p>
            <a:pPr marL="514350" lvl="0" indent="-514350">
              <a:spcBef>
                <a:spcPts val="400"/>
              </a:spcBef>
              <a:buFont typeface="+mj-lt"/>
              <a:buAutoNum type="arabicPeriod" startAt="6"/>
            </a:pPr>
            <a:r>
              <a:rPr lang="pl-PL" sz="1600" b="1" dirty="0">
                <a:latin typeface="Arial" pitchFamily="34"/>
                <a:cs typeface="Arial" pitchFamily="34"/>
              </a:rPr>
              <a:t>Czy projekt rozwiązuje konkretne problemy i realizuje cele wskazane w Strategii </a:t>
            </a:r>
            <a:r>
              <a:rPr lang="pl-PL" sz="1600" b="1" dirty="0" smtClean="0">
                <a:latin typeface="Arial" pitchFamily="34"/>
                <a:cs typeface="Arial" pitchFamily="34"/>
              </a:rPr>
              <a:t>RIT</a:t>
            </a:r>
            <a:r>
              <a:rPr lang="pl-PL" sz="1600" b="1" dirty="0">
                <a:latin typeface="Arial" pitchFamily="34"/>
                <a:cs typeface="Arial" pitchFamily="34"/>
              </a:rPr>
              <a:t>?</a:t>
            </a:r>
            <a:endParaRPr lang="pl-PL" sz="1600" dirty="0">
              <a:latin typeface="Arial" pitchFamily="34"/>
              <a:cs typeface="Arial" pitchFamily="34"/>
            </a:endParaRPr>
          </a:p>
          <a:p>
            <a:pPr lvl="0">
              <a:spcBef>
                <a:spcPts val="400"/>
              </a:spcBef>
              <a:buNone/>
            </a:pPr>
            <a:r>
              <a:rPr lang="pl-PL" sz="1600" dirty="0">
                <a:solidFill>
                  <a:srgbClr val="FF0000"/>
                </a:solidFill>
                <a:latin typeface="Arial" pitchFamily="34"/>
                <a:cs typeface="Arial" pitchFamily="34"/>
              </a:rPr>
              <a:t>Waga punktowa: 0-6</a:t>
            </a:r>
          </a:p>
          <a:p>
            <a:pPr lvl="0">
              <a:spcBef>
                <a:spcPts val="300"/>
              </a:spcBef>
              <a:buNone/>
            </a:pPr>
            <a:endParaRPr lang="pl-PL" sz="1400" dirty="0"/>
          </a:p>
          <a:p>
            <a:pPr lvl="0">
              <a:spcBef>
                <a:spcPts val="400"/>
              </a:spcBef>
              <a:buNone/>
            </a:pPr>
            <a:r>
              <a:rPr lang="pl-PL" sz="1600" dirty="0">
                <a:latin typeface="Arial" pitchFamily="34"/>
                <a:cs typeface="Arial" pitchFamily="34"/>
              </a:rPr>
              <a:t>Weryfikowane będzie czy projekt:</a:t>
            </a:r>
          </a:p>
          <a:p>
            <a:pPr lvl="0">
              <a:spcBef>
                <a:spcPts val="400"/>
              </a:spcBef>
            </a:pPr>
            <a:r>
              <a:rPr lang="pl-PL" sz="1600" dirty="0">
                <a:latin typeface="Arial" pitchFamily="34"/>
                <a:cs typeface="Arial" pitchFamily="34"/>
              </a:rPr>
              <a:t>nie realizuje żadnego celu/działania/priorytetu wskazanego w Strategii </a:t>
            </a:r>
            <a:r>
              <a:rPr lang="pl-PL" sz="1600" dirty="0" smtClean="0">
                <a:latin typeface="Arial" pitchFamily="34"/>
                <a:cs typeface="Arial" pitchFamily="34"/>
              </a:rPr>
              <a:t>RIT </a:t>
            </a:r>
            <a:r>
              <a:rPr lang="pl-PL" sz="1600" dirty="0">
                <a:latin typeface="Arial" pitchFamily="34"/>
                <a:cs typeface="Arial" pitchFamily="34"/>
              </a:rPr>
              <a:t>w danym obszarze – 0 pkt.</a:t>
            </a:r>
          </a:p>
          <a:p>
            <a:pPr lvl="0">
              <a:spcBef>
                <a:spcPts val="400"/>
              </a:spcBef>
            </a:pPr>
            <a:r>
              <a:rPr lang="pl-PL" sz="1600" dirty="0">
                <a:latin typeface="Arial" pitchFamily="34"/>
                <a:cs typeface="Arial" pitchFamily="34"/>
              </a:rPr>
              <a:t>realizuje jeden cel/działanie/priorytet wskazany w Strategii </a:t>
            </a:r>
            <a:r>
              <a:rPr lang="pl-PL" sz="1600" dirty="0" smtClean="0">
                <a:latin typeface="Arial" pitchFamily="34"/>
                <a:cs typeface="Arial" pitchFamily="34"/>
              </a:rPr>
              <a:t>RIT </a:t>
            </a:r>
            <a:r>
              <a:rPr lang="pl-PL" sz="1600" dirty="0">
                <a:latin typeface="Arial" pitchFamily="34"/>
                <a:cs typeface="Arial" pitchFamily="34"/>
              </a:rPr>
              <a:t>w danym obszarze – 3 pkt.</a:t>
            </a:r>
          </a:p>
          <a:p>
            <a:pPr lvl="0">
              <a:spcBef>
                <a:spcPts val="400"/>
              </a:spcBef>
            </a:pPr>
            <a:r>
              <a:rPr lang="pl-PL" sz="1600" dirty="0">
                <a:latin typeface="Arial" pitchFamily="34"/>
                <a:cs typeface="Arial" pitchFamily="34"/>
              </a:rPr>
              <a:t>realizuje przynajmniej dwa cele/działania/priorytety wskazane w Strategii </a:t>
            </a:r>
            <a:r>
              <a:rPr lang="pl-PL" sz="1600" dirty="0" smtClean="0">
                <a:latin typeface="Arial" pitchFamily="34"/>
                <a:cs typeface="Arial" pitchFamily="34"/>
              </a:rPr>
              <a:t>RIT </a:t>
            </a:r>
            <a:r>
              <a:rPr lang="pl-PL" sz="1600" dirty="0">
                <a:latin typeface="Arial" pitchFamily="34"/>
                <a:cs typeface="Arial" pitchFamily="34"/>
              </a:rPr>
              <a:t>w danym obszarze – 6 </a:t>
            </a:r>
            <a:r>
              <a:rPr lang="pl-PL" sz="1600" dirty="0" err="1">
                <a:latin typeface="Arial" pitchFamily="34"/>
                <a:cs typeface="Arial" pitchFamily="34"/>
              </a:rPr>
              <a:t>pkt</a:t>
            </a:r>
            <a:r>
              <a:rPr lang="pl-PL" sz="1600" dirty="0">
                <a:latin typeface="Arial" pitchFamily="34"/>
                <a:cs typeface="Arial" pitchFamily="34"/>
              </a:rPr>
              <a:t>;</a:t>
            </a:r>
          </a:p>
          <a:p>
            <a:pPr lvl="0">
              <a:spcBef>
                <a:spcPts val="400"/>
              </a:spcBef>
              <a:buNone/>
            </a:pPr>
            <a:endParaRPr lang="pl-PL" sz="1600" dirty="0">
              <a:latin typeface="Arial" pitchFamily="34"/>
              <a:cs typeface="Arial" pitchFamily="34"/>
            </a:endParaRPr>
          </a:p>
        </p:txBody>
      </p:sp>
      <p:sp>
        <p:nvSpPr>
          <p:cNvPr id="3" name="AutoShape 11"/>
          <p:cNvSpPr txBox="1">
            <a:spLocks noGrp="1"/>
          </p:cNvSpPr>
          <p:nvPr>
            <p:ph type="title"/>
          </p:nvPr>
        </p:nvSpPr>
        <p:spPr>
          <a:solidFill>
            <a:srgbClr val="2F5597"/>
          </a:solidFill>
        </p:spPr>
        <p:txBody>
          <a:bodyPr lIns="90004" tIns="46798" rIns="90004" bIns="46798"/>
          <a:lstStyle/>
          <a:p>
            <a:pPr lvl="0"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</a:pPr>
            <a:endParaRPr lang="pl-PL" sz="2000" b="1"/>
          </a:p>
          <a:p>
            <a:pPr lvl="0"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</a:pPr>
            <a:r>
              <a:rPr lang="pl-PL" sz="2000" b="1">
                <a:solidFill>
                  <a:srgbClr val="FFFFFF"/>
                </a:solidFill>
                <a:latin typeface="Arial" pitchFamily="34"/>
                <a:cs typeface="Arial" pitchFamily="34"/>
              </a:rPr>
              <a:t>SZCZEGÓŁOWE KRYTERIA DODATKOWE (punktowe)</a:t>
            </a:r>
          </a:p>
          <a:p>
            <a:pPr lvl="0"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</a:pPr>
            <a:endParaRPr lang="pl-PL" sz="2000" b="1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/>
          <p:nvPr/>
        </p:nvSpPr>
        <p:spPr>
          <a:xfrm>
            <a:off x="327026" y="332658"/>
            <a:ext cx="8497884" cy="792089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2F5597"/>
          </a:solidFill>
          <a:ln>
            <a:noFill/>
            <a:prstDash val="solid"/>
          </a:ln>
        </p:spPr>
        <p:txBody>
          <a:bodyPr vert="horz" wrap="square" lIns="90004" tIns="46798" rIns="90004" bIns="46798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1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KRYTERIA WYBORU PROJEKTÓW –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OGÓLNE KRYTERIA HORYZONTALNE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1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pole tekstowe 3"/>
          <p:cNvSpPr txBox="1"/>
          <p:nvPr/>
        </p:nvSpPr>
        <p:spPr>
          <a:xfrm>
            <a:off x="442798" y="1134422"/>
            <a:ext cx="8352925" cy="530145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6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342900" marR="0" lvl="0" indent="-34290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600" b="1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342900" marR="0" lvl="0" indent="-34290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OGÓLNE KRYTERIA HORYZONTALNE</a:t>
            </a:r>
          </a:p>
          <a:p>
            <a:pPr marL="342900" marR="0" lvl="0" indent="-34290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400" b="1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Ocena ogólnych kryteriów horyzontalnych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ma postać „0-1”.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400" b="1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Spełnienie ogólnych kryteriów horyzontalnych jest obligatoryjne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dla wszystkich projektów</a:t>
            </a:r>
            <a:r>
              <a:rPr lang="pl-PL" sz="20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.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1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342900" marR="0" lvl="2" indent="-34290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W przypadku, jeśli projekt nie spełni któregokolwiek z ogólnych kryteriów horyzontalnych,</a:t>
            </a:r>
          </a:p>
          <a:p>
            <a:pPr marL="342900" marR="0" lvl="2" indent="-34290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otrzymuje on ostatecznie „0” punktów.</a:t>
            </a:r>
            <a:endParaRPr lang="pl-PL" sz="1800" b="1" i="0" u="none" strike="noStrike" kern="1200" cap="none" spc="0" baseline="0">
              <a:solidFill>
                <a:srgbClr val="FF0000"/>
              </a:solidFill>
              <a:uFillTx/>
              <a:latin typeface="Lato Light"/>
            </a:endParaRPr>
          </a:p>
          <a:p>
            <a:pPr marL="342900" marR="0" lvl="2" indent="-34290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>
              <a:solidFill>
                <a:srgbClr val="FF0000"/>
              </a:solidFill>
              <a:uFillTx/>
              <a:latin typeface="Lato Light"/>
            </a:endParaRPr>
          </a:p>
          <a:p>
            <a:pPr marL="342900" marR="0" lvl="2" indent="-34290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>
              <a:solidFill>
                <a:srgbClr val="FF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05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/>
          <p:nvPr/>
        </p:nvSpPr>
        <p:spPr>
          <a:xfrm>
            <a:off x="327026" y="332658"/>
            <a:ext cx="8497884" cy="792089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2F5597"/>
          </a:solidFill>
          <a:ln>
            <a:noFill/>
            <a:prstDash val="solid"/>
          </a:ln>
        </p:spPr>
        <p:txBody>
          <a:bodyPr vert="horz" wrap="square" lIns="90004" tIns="46798" rIns="90004" bIns="46798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1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KRYTERIA WYBORU PROJEKTÓW –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OGÓLNE KRYTERIA HORYZONTALNE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1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pole tekstowe 3"/>
          <p:cNvSpPr txBox="1"/>
          <p:nvPr/>
        </p:nvSpPr>
        <p:spPr>
          <a:xfrm>
            <a:off x="395532" y="1134422"/>
            <a:ext cx="8400190" cy="54553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6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Zgodność z prawodawstwem unijnym oraz właściwymi zasadami unijnymi w tym:</a:t>
            </a:r>
          </a:p>
          <a:p>
            <a:pPr marL="0" marR="0" lvl="1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AutoNum type="alphaL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zasadą równości szans kobiet i mężczyzn </a:t>
            </a:r>
            <a:r>
              <a:rPr lang="pl-PL" sz="1600" b="0" i="0" u="sng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w oparciu o standard minimum</a:t>
            </a: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,</a:t>
            </a:r>
          </a:p>
          <a:p>
            <a:pPr marL="0" marR="0" lvl="1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AutoNum type="alphaL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zasadą równości szans i niedyskryminacji, w tym dostępności dla osób </a:t>
            </a:r>
            <a:b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</a:b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      z  niepełnosprawnościami,</a:t>
            </a:r>
          </a:p>
          <a:p>
            <a:pPr marL="0" marR="0" lvl="1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AutoNum type="alphaL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zasadą zrównoważonego rozwoju,</a:t>
            </a:r>
          </a:p>
          <a:p>
            <a:pPr marL="0" marR="0" lvl="1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AutoNum type="alphaL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zasadą partnerstwa.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Weryfikowana będzie zgodność z zasadą równości szans kobiet i mężczyzn na podstawie standardu minimum oraz zgodność z pozostałymi zasadami horyzontalnymi. W ramach kryterium wnioskodawca powinien spełnić standard minimum oraz wykazać pozytywny </a:t>
            </a:r>
            <a:b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</a:b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lub neutralny wpływ projektu na pozostałe zasady horyzontalne UE, m.in.: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- zasadę równości szans i niedyskryminacji, w tym dostępności dla osób </a:t>
            </a:r>
            <a:b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</a:b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  z niepełnosprawnościami;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- zasadę zrównoważonego rozwoju;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zasadę partnerstwa.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6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2. Zgodność projektu z prawodawstwem krajowym</a:t>
            </a: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 - w zakresie odnoszącym się </a:t>
            </a:r>
            <a:b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</a:b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do sposobu realizacji i zakresu projektu - weryfikowane będzie czy we wniosku nie ma zapisów, z których wynika niezgodność z obowiązującym prawem np. kodeksem pracy, ustawą prawo zamówień publicznych;</a:t>
            </a:r>
            <a:endParaRPr lang="pl-PL" sz="1800" b="1" i="0" u="none" strike="noStrike" kern="1200" cap="none" spc="0" baseline="0">
              <a:solidFill>
                <a:srgbClr val="FF0000"/>
              </a:solidFill>
              <a:uFillTx/>
              <a:latin typeface="Lato Light"/>
            </a:endParaRPr>
          </a:p>
          <a:p>
            <a:pPr marL="342900" marR="0" lvl="2" indent="-34290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>
              <a:solidFill>
                <a:srgbClr val="FF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05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/>
          <p:nvPr/>
        </p:nvSpPr>
        <p:spPr>
          <a:xfrm>
            <a:off x="323523" y="404667"/>
            <a:ext cx="8497884" cy="792089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2F5597"/>
          </a:solidFill>
          <a:ln>
            <a:noFill/>
            <a:prstDash val="solid"/>
          </a:ln>
        </p:spPr>
        <p:txBody>
          <a:bodyPr vert="horz" wrap="square" lIns="90004" tIns="46798" rIns="90004" bIns="46798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OGÓLNE KRYTERIA MERYTORYCZNE</a:t>
            </a:r>
          </a:p>
        </p:txBody>
      </p:sp>
      <p:sp>
        <p:nvSpPr>
          <p:cNvPr id="3" name="pole tekstowe 3"/>
          <p:cNvSpPr txBox="1"/>
          <p:nvPr/>
        </p:nvSpPr>
        <p:spPr>
          <a:xfrm>
            <a:off x="395532" y="1556793"/>
            <a:ext cx="8352925" cy="38164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OGÓLNE   KRYTERIA   MERYTORYCZNE-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4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4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Ocena ogólnych kryteriów merytorycznych 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ma postać „0-1”</a:t>
            </a:r>
            <a:endParaRPr lang="pl-PL" sz="24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/>
          <p:nvPr/>
        </p:nvSpPr>
        <p:spPr>
          <a:xfrm>
            <a:off x="323523" y="404667"/>
            <a:ext cx="8497884" cy="864098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2F5597"/>
          </a:solidFill>
          <a:ln>
            <a:noFill/>
            <a:prstDash val="solid"/>
          </a:ln>
        </p:spPr>
        <p:txBody>
          <a:bodyPr vert="horz" wrap="square" lIns="90004" tIns="46798" rIns="90004" bIns="46798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1" i="0" u="none" strike="noStrike" kern="1200" cap="none" spc="0" baseline="0">
              <a:solidFill>
                <a:srgbClr val="FFFFFF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OGÓLNE KRYTERIA MERYTORYCZNE-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0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(których ocena ma postać „0-1”)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1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pole tekstowe 3"/>
          <p:cNvSpPr txBox="1"/>
          <p:nvPr/>
        </p:nvSpPr>
        <p:spPr>
          <a:xfrm>
            <a:off x="395532" y="1340766"/>
            <a:ext cx="8352925" cy="529375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1. Czy zapisy wniosku są zgodne z Regulaminem konkursu/naboru?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Oceniane będzie czy projektodawca zastosował się do zaleceń IZ/IP sformułowanych w regulaminie konkursu/naboru w szczególności w zakresie możliwych do objęcia wsparciem grup docelowych, czy dopuszczonych do realizacji form wsparcia.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2. Czy projekt wpisuje się we właściwe działanie/poddziałanie/ typ projektu RPO WSL 2014-2020 – zgodnie ze  Szczegółowym opisem osi priorytetowych i regulaminem konkursu/ wezwaniem do złożenia wniosku o dofinansowania projektu pozakonkursowego?</a:t>
            </a: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Projekt wpisuje się we właściwe działanie/poddziałanie/ typ projektu, zgodnie </a:t>
            </a:r>
            <a:b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</a:b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ze Szczegółowym opisem osi priorytetowych RPO WSL 2014-2020 oraz regulaminem konkursu.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 </a:t>
            </a:r>
            <a:r>
              <a:rPr lang="pl-PL" sz="1600" b="1" i="0" u="sng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Kryterium będzie weryfikowane na podstawie spójności wskazanego typu operacji z opisem zadań, a także zgodność projektu z celami szczegółowymi RPO WSL oraz z diagnozą zawartą w programie bądź w regulaminie konkursu.</a:t>
            </a:r>
            <a:endParaRPr lang="pl-PL" sz="1600" b="0" i="0" u="sng" strike="noStrike" kern="1200" cap="none" spc="0" baseline="0">
              <a:solidFill>
                <a:srgbClr val="FF0000"/>
              </a:solidFill>
              <a:uFillTx/>
              <a:latin typeface="Lato Light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/>
          <p:nvPr/>
        </p:nvSpPr>
        <p:spPr>
          <a:xfrm>
            <a:off x="327026" y="404667"/>
            <a:ext cx="8497884" cy="864098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2F5597"/>
          </a:solidFill>
          <a:ln>
            <a:noFill/>
            <a:prstDash val="solid"/>
          </a:ln>
        </p:spPr>
        <p:txBody>
          <a:bodyPr vert="horz" wrap="square" lIns="90004" tIns="46798" rIns="90004" bIns="46798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1" i="0" u="none" strike="noStrike" kern="1200" cap="none" spc="0" baseline="0">
              <a:solidFill>
                <a:srgbClr val="FFFFFF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OGÓLNE KRYTERIA MERYTORYCZNE-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0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(których ocena ma postać „0-1”)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1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pole tekstowe 3"/>
          <p:cNvSpPr txBox="1"/>
          <p:nvPr/>
        </p:nvSpPr>
        <p:spPr>
          <a:xfrm>
            <a:off x="395532" y="1268757"/>
            <a:ext cx="8352925" cy="52629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3.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Czy partnerstwo zostało zawarte zgodnie z przepisami art. 33 ustawy </a:t>
            </a:r>
            <a:b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</a:b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    z dnia 11 lipca 2014 r. o zasadach realizacji programów w zakresie   </a:t>
            </a:r>
            <a:b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</a:b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    polityki spójności finansowych w perspektywie finansowej 2014-2020?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Kryterium będzie weryfikowane na podstawie Oświadczenia Wnioskodawcy</a:t>
            </a:r>
            <a:r>
              <a:rPr lang="pl-PL" sz="1600" b="1" i="0" u="sng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 oraz punktu A.3.3. wniosku o dofinansowanie- </a:t>
            </a:r>
            <a: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Uzasadnienie i sposób wyboru partnera oraz jego rola w projekcie</a:t>
            </a:r>
            <a:r>
              <a:rPr lang="pl-PL" sz="16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600" b="1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4. Czy projekt jest skierowany do grupy docelowej z terenu województwa  </a:t>
            </a:r>
            <a:b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</a:b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    śląskiego?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W ramach kryterium oceniane będzie czy projekt jest skierowany do grup docelowych</a:t>
            </a:r>
            <a:b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</a:b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 z obszaru woj. śląskiego (w przypadku osób fizycznych pracują, uczą lub zamieszkują one na obszarze województwa śląskiego w rozumieniu przepisów KC, a w przypadku innych podmiotów posiadają one jednostkę organizacyjną na obszarze woj. śląskiego).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6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Kryterium będzie </a:t>
            </a:r>
            <a:r>
              <a:rPr lang="pl-PL" sz="1600" b="1" i="0" u="sng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weryfikowane na podstawie punktu B.11.1</a:t>
            </a:r>
            <a: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. </a:t>
            </a:r>
            <a:r>
              <a:rPr lang="pl-PL" sz="1600" b="1" i="0" u="sng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wniosku </a:t>
            </a:r>
            <a:br>
              <a:rPr lang="pl-PL" sz="1600" b="1" i="0" u="sng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</a:br>
            <a:r>
              <a:rPr lang="pl-PL" sz="1600" b="1" i="0" u="sng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o dofinansowanie</a:t>
            </a:r>
            <a: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- Osoby i/lub podmioty/instytucje, które zostaną objęte wsparciem</a:t>
            </a:r>
            <a:r>
              <a:rPr lang="pl-PL" sz="1600" b="0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 </a:t>
            </a: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/>
          <p:nvPr/>
        </p:nvSpPr>
        <p:spPr>
          <a:xfrm>
            <a:off x="327026" y="404667"/>
            <a:ext cx="8497884" cy="792089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2F5597"/>
          </a:solidFill>
          <a:ln>
            <a:noFill/>
            <a:prstDash val="solid"/>
          </a:ln>
        </p:spPr>
        <p:txBody>
          <a:bodyPr vert="horz" wrap="square" lIns="90004" tIns="46798" rIns="90004" bIns="46798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1" i="0" u="none" strike="noStrike" kern="1200" cap="none" spc="0" baseline="0">
              <a:solidFill>
                <a:srgbClr val="FFFFFF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OGÓLNE KRYTERIA MERYTORYCZNE-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0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(których ocena ma postać „0-1”)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1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pole tekstowe 3"/>
          <p:cNvSpPr txBox="1"/>
          <p:nvPr/>
        </p:nvSpPr>
        <p:spPr>
          <a:xfrm>
            <a:off x="395532" y="1556793"/>
            <a:ext cx="8352925" cy="49859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5. Czy biuro projektu jest zlokalizowane na terenie woj. Śląskiego ? </a:t>
            </a: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 </a:t>
            </a: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W ramach kryterium oceniane będzie czy projektodawca w okresie realizacji projektu prowadzi biuro projektu (lub posiada siedzibę, filię, delegaturę, oddział czy inną prawnie dozwoloną formę organizacyjną działalności podmiotu) na terenie województwa śląskiego, w miejscu umożliwiającym równy dostęp potencjalnych uczestników/uczestniczek projektu.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/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Kryterium zostanie </a:t>
            </a:r>
            <a:r>
              <a:rPr lang="pl-PL" sz="1600" b="1" i="0" u="sng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zweryfikowane na podstawie punktu B.12.3 wniosku </a:t>
            </a:r>
            <a:br>
              <a:rPr lang="pl-PL" sz="1600" b="1" i="0" u="sng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</a:br>
            <a:r>
              <a:rPr lang="pl-PL" sz="1600" b="1" i="0" u="sng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o dofinansowanie</a:t>
            </a:r>
            <a: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- Biuro projektu oraz zaplecze techniczne i potencjał kadrowy projektodawcy.</a:t>
            </a:r>
            <a:endParaRPr lang="pl-PL" sz="1600" b="0" i="0" u="none" strike="noStrike" kern="1200" cap="none" spc="0" baseline="0">
              <a:solidFill>
                <a:srgbClr val="FF0000"/>
              </a:solidFill>
              <a:uFillTx/>
              <a:latin typeface="Lato Light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 </a:t>
            </a: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6. Czy projekt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realizuje wskaźniki określone w regulaminie konkursu/ naboru jako obowiązkowe dla danego typu projektu? </a:t>
            </a: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W ramach kryterium oceniane będzie czy projekt realizuje wskaźniki określone </a:t>
            </a:r>
            <a:b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</a:b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w regulaminie konkursu/naboru jako obowiązkowe dla danego typu projektu.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6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Kryterium zostanie </a:t>
            </a:r>
            <a:r>
              <a:rPr lang="pl-PL" sz="1600" b="1" i="0" u="sng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zweryfikowane na podstawie części E</a:t>
            </a:r>
            <a: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. Mierzalne wskaźniki projektu.</a:t>
            </a:r>
            <a:endParaRPr lang="pl-PL" sz="1600" b="0" i="0" u="none" strike="noStrike" kern="1200" cap="none" spc="0" baseline="0">
              <a:solidFill>
                <a:srgbClr val="FF0000"/>
              </a:solidFill>
              <a:uFillTx/>
              <a:latin typeface="Lato Light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/>
          <p:nvPr/>
        </p:nvSpPr>
        <p:spPr>
          <a:xfrm>
            <a:off x="327026" y="188640"/>
            <a:ext cx="8497884" cy="720080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2F5597"/>
          </a:solidFill>
          <a:ln>
            <a:noFill/>
            <a:prstDash val="solid"/>
          </a:ln>
        </p:spPr>
        <p:txBody>
          <a:bodyPr vert="horz" wrap="square" lIns="90004" tIns="46798" rIns="90004" bIns="46798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FINANSE</a:t>
            </a:r>
          </a:p>
        </p:txBody>
      </p:sp>
      <p:sp>
        <p:nvSpPr>
          <p:cNvPr id="3" name="Text Box 6"/>
          <p:cNvSpPr txBox="1"/>
          <p:nvPr/>
        </p:nvSpPr>
        <p:spPr>
          <a:xfrm>
            <a:off x="395532" y="908721"/>
            <a:ext cx="8280916" cy="55446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  <a:t>Planowane finansowanie ogółem na konkurs w ramach </a:t>
            </a:r>
            <a:r>
              <a:rPr lang="pl-PL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Lato Light"/>
              </a:rPr>
              <a:t>Poddziałania</a:t>
            </a:r>
            <a:r>
              <a:rPr lang="pl-PL" sz="1800" b="0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  <a:t> </a:t>
            </a:r>
            <a:r>
              <a:rPr lang="pl-PL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Lato Light"/>
              </a:rPr>
              <a:t>7.3.2 </a:t>
            </a:r>
            <a:r>
              <a:rPr lang="pl-PL" dirty="0" smtClean="0">
                <a:solidFill>
                  <a:srgbClr val="000000"/>
                </a:solidFill>
                <a:latin typeface="Lato Light"/>
              </a:rPr>
              <a:t>R</a:t>
            </a:r>
            <a:r>
              <a:rPr lang="pl-PL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Lato Light"/>
              </a:rPr>
              <a:t>IT Zachodni</a:t>
            </a:r>
            <a:endParaRPr lang="pl-PL" sz="1800" b="0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  <a:t>Minimalny poziom wkładu własnego wynosi:  </a:t>
            </a:r>
            <a:r>
              <a:rPr lang="pl-PL" sz="1800" b="0" i="0" u="none" strike="noStrike" kern="1200" cap="none" spc="0" baseline="0" dirty="0">
                <a:solidFill>
                  <a:srgbClr val="FF0000"/>
                </a:solidFill>
                <a:uFillTx/>
                <a:latin typeface="Lato Light"/>
              </a:rPr>
              <a:t>5%</a:t>
            </a:r>
            <a:r>
              <a:rPr lang="pl-PL" sz="1800" b="0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  <a:t> wartości projektu </a:t>
            </a:r>
            <a:r>
              <a:rPr lang="pl-PL" sz="1800" b="0" i="0" u="sng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  <a:t>pomniejszonej o wartość dotacji na rozpoczęcie działalności gospodarczej</a:t>
            </a:r>
            <a:r>
              <a:rPr lang="pl-PL" sz="1800" b="0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  <a:t>.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  <a:t>Schemat wyliczenia prawidłowej wartości wkładu własnego: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  <a:t>Wkład własny = [(wydatki kwalifikowane ogółem) – (środki na rozpoczęcie działalności gospodarczej)] x 5%.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  <a:t>UWAGA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sng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  <a:t>Wkład własny wnioskodawcy nie może być wniesiony w ramach pozycji dotyczącej dotacji na rozpoczęcie działalności gospodarczej.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/>
          <p:nvPr/>
        </p:nvSpPr>
        <p:spPr>
          <a:xfrm>
            <a:off x="395532" y="404667"/>
            <a:ext cx="8497884" cy="792089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2F5597"/>
          </a:solidFill>
          <a:ln>
            <a:noFill/>
            <a:prstDash val="solid"/>
          </a:ln>
        </p:spPr>
        <p:txBody>
          <a:bodyPr vert="horz" wrap="square" lIns="90004" tIns="46798" rIns="90004" bIns="46798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1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OGÓLNE KRYTERIA MERYTORYCZNE-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0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(których ocena ma postać „0-1”)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1" i="0" u="none" strike="noStrike" kern="1200" cap="none" spc="0" baseline="0">
              <a:solidFill>
                <a:srgbClr val="FFFFFF"/>
              </a:solidFill>
              <a:uFillTx/>
              <a:latin typeface="Lato Light"/>
            </a:endParaRPr>
          </a:p>
        </p:txBody>
      </p:sp>
      <p:sp>
        <p:nvSpPr>
          <p:cNvPr id="3" name="pole tekstowe 3"/>
          <p:cNvSpPr txBox="1"/>
          <p:nvPr/>
        </p:nvSpPr>
        <p:spPr>
          <a:xfrm>
            <a:off x="395532" y="1628802"/>
            <a:ext cx="8352925" cy="344915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7. Czy wskaźniki zostały prawidłowość przyporządkowania  do kwot </a:t>
            </a:r>
            <a:b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</a:b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    ryczałtowych?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Kryterium dotyczy wniosków rozliczanych za pomocą kwot ryczałtowych.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W ramach kryterium weryfikowane będzie, czy do każdej kwoty ryczałtowej przyporządkowano minimum jeden wskaźnik oraz czy wszystkie wskaźniki wskazane w części E wniosku o dofinansowanie zostały przyporządkowane </a:t>
            </a:r>
            <a:b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</a:b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w sposób adekwatny do poszczególnych kwot ryczałtowych.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 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 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600" b="0" i="0" u="none" strike="noStrike" kern="1200" cap="none" spc="0" baseline="0">
              <a:solidFill>
                <a:srgbClr val="FF0000"/>
              </a:solidFill>
              <a:uFillTx/>
              <a:latin typeface="Lato Light"/>
            </a:endParaRPr>
          </a:p>
          <a:p>
            <a:pPr marL="0" marR="0" lvl="0" indent="0" algn="just" defTabSz="914400" rtl="0" fontAlgn="auto" hangingPunct="1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Lato Light"/>
              <a:ea typeface="Times New Roman"/>
              <a:cs typeface="Times New Roman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/>
          <p:nvPr/>
        </p:nvSpPr>
        <p:spPr>
          <a:xfrm>
            <a:off x="395532" y="404667"/>
            <a:ext cx="8497884" cy="504053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2F5597"/>
          </a:solidFill>
          <a:ln>
            <a:noFill/>
            <a:prstDash val="solid"/>
          </a:ln>
        </p:spPr>
        <p:txBody>
          <a:bodyPr vert="horz" wrap="square" lIns="90004" tIns="46798" rIns="90004" bIns="46798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1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1" i="0" u="none" strike="noStrike" kern="1200" cap="none" spc="0" baseline="0">
              <a:solidFill>
                <a:srgbClr val="FFFFFF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OGÓLNE KRYTERIA MERYTORYCZNE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/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1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pole tekstowe 3"/>
          <p:cNvSpPr txBox="1"/>
          <p:nvPr/>
        </p:nvSpPr>
        <p:spPr>
          <a:xfrm>
            <a:off x="395532" y="1628802"/>
            <a:ext cx="8352925" cy="12331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 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 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600" b="0" i="0" u="none" strike="noStrike" kern="1200" cap="none" spc="0" baseline="0">
              <a:solidFill>
                <a:srgbClr val="FF0000"/>
              </a:solidFill>
              <a:uFillTx/>
              <a:latin typeface="Lato Light"/>
            </a:endParaRPr>
          </a:p>
          <a:p>
            <a:pPr marL="0" marR="0" lvl="0" indent="0" algn="just" defTabSz="914400" rtl="0" fontAlgn="auto" hangingPunct="1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Lato Light"/>
              <a:ea typeface="Times New Roman"/>
              <a:cs typeface="Times New Roman"/>
            </a:endParaRPr>
          </a:p>
        </p:txBody>
      </p:sp>
      <p:sp>
        <p:nvSpPr>
          <p:cNvPr id="4" name="Prostokąt 4"/>
          <p:cNvSpPr/>
          <p:nvPr/>
        </p:nvSpPr>
        <p:spPr>
          <a:xfrm>
            <a:off x="395532" y="980730"/>
            <a:ext cx="8352925" cy="375487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1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OGÓLNE KRYTERIA MERYTORYCZNE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1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(mierzone za pomocą przyznanej liczby punktów)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1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2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Ocena merytoryczna wniosku na podstawie ogólnych kryteriów merytorycznych będzie dokonywana w skali punktowej zgodnie</a:t>
            </a:r>
            <a:br>
              <a:rPr lang="pl-PL" sz="20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</a:br>
            <a:r>
              <a:rPr lang="pl-PL" sz="20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 z kartą oceny merytorycznej.</a:t>
            </a:r>
          </a:p>
          <a:p>
            <a:pPr marL="0" marR="0" lvl="2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2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Maksymalna liczba punktów do uzyskania wynosi </a:t>
            </a:r>
            <a:r>
              <a:rPr lang="pl-PL" sz="20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50 punktów</a:t>
            </a:r>
            <a:r>
              <a:rPr lang="pl-PL" sz="20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.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1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/>
          <p:nvPr/>
        </p:nvSpPr>
        <p:spPr>
          <a:xfrm>
            <a:off x="323523" y="404667"/>
            <a:ext cx="8497884" cy="792089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2F5597"/>
          </a:solidFill>
          <a:ln>
            <a:noFill/>
            <a:prstDash val="solid"/>
          </a:ln>
        </p:spPr>
        <p:txBody>
          <a:bodyPr vert="horz" wrap="square" lIns="90004" tIns="46798" rIns="90004" bIns="46798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OGÓLNE KRYTERIA MERYTORYCZNE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0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(mierzone za pomocą przyznanej liczby punktów)</a:t>
            </a:r>
            <a:endParaRPr lang="pl-PL" sz="2000" b="1" i="0" u="none" strike="noStrike" kern="1200" cap="none" spc="0" baseline="0">
              <a:solidFill>
                <a:srgbClr val="FFFFFF"/>
              </a:solidFill>
              <a:uFillTx/>
              <a:latin typeface="Lato Light"/>
            </a:endParaRPr>
          </a:p>
        </p:txBody>
      </p:sp>
      <p:sp>
        <p:nvSpPr>
          <p:cNvPr id="3" name="pole tekstowe 3"/>
          <p:cNvSpPr txBox="1"/>
          <p:nvPr/>
        </p:nvSpPr>
        <p:spPr>
          <a:xfrm>
            <a:off x="395532" y="1196748"/>
            <a:ext cx="8424934" cy="557075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6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1.Czy cel projektu jest adekwatny do diagnozowanych problemów?</a:t>
            </a:r>
            <a:b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</a:br>
            <a: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(skala punktowa 0-3 punktów.  Minimum punktowe wynosi 1 pkt.)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Weryfikowane będzie: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a) Czy prawidłowo sformułowano cel projektu?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b) Czy cel jest adekwatny do zdiagnozowanych problemów?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 </a:t>
            </a:r>
            <a: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Kryterium </a:t>
            </a:r>
            <a:r>
              <a:rPr lang="pl-PL" sz="1600" b="1" i="0" u="sng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zostanie zweryfikowane na podstawie punktu B.9. wniosku </a:t>
            </a:r>
            <a: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/>
            </a:r>
            <a:b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</a:br>
            <a: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o dofin.- Cel główny  projektu w odniesieniu do pozostałych zapisów wniosku.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600" b="1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2. Czy wskaźniki zostały założone na odpowiednim poziomie, a ich sposób monitorowania został odpowiednio opisany? </a:t>
            </a:r>
            <a:b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</a:br>
            <a: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(skala punktowa 0-10 punktów. Minimum punktowe wynosi 6pkt.)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Weryfikowane będzie: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a) Czy wartości docelowe wskaźników produktu są adekwatne do zaplanowanych działań  </a:t>
            </a:r>
            <a:b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</a:b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    i  wydatków w projekcie?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b) Czy wartości wskaźników rezultatu są adekwatne do zaplanowanych działań </a:t>
            </a:r>
            <a:b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</a:b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     i wydatków w projekcie?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c) Czy w sposób poprawny i zgodny z definicją wskaźników opisano sposób pomiaru</a:t>
            </a:r>
            <a:b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</a:b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    i  monitorowania wskaźników?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Kryterium </a:t>
            </a:r>
            <a:r>
              <a:rPr lang="pl-PL" sz="1600" b="1" i="0" u="sng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zostanie zweryfikowane na podstawie części E wniosku </a:t>
            </a:r>
            <a: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o dofin.- </a:t>
            </a:r>
            <a:b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</a:br>
            <a: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Mierzalne wskaźniki projektu w odniesieniu do pozostałych zapisów wniosku.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/>
          <p:nvPr/>
        </p:nvSpPr>
        <p:spPr>
          <a:xfrm>
            <a:off x="323523" y="404667"/>
            <a:ext cx="8497884" cy="792089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2F5597"/>
          </a:solidFill>
          <a:ln>
            <a:noFill/>
            <a:prstDash val="solid"/>
          </a:ln>
        </p:spPr>
        <p:txBody>
          <a:bodyPr vert="horz" wrap="square" lIns="90004" tIns="46798" rIns="90004" bIns="46798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OGÓLNE KRYTERIA MERYTORYCZNE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0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(mierzone za pomocą przyznanej liczby punktów)</a:t>
            </a:r>
            <a:endParaRPr lang="pl-PL" sz="2000" b="1" i="0" u="none" strike="noStrike" kern="1200" cap="none" spc="0" baseline="0">
              <a:solidFill>
                <a:srgbClr val="FFFFFF"/>
              </a:solidFill>
              <a:uFillTx/>
              <a:latin typeface="Lato Light"/>
            </a:endParaRPr>
          </a:p>
        </p:txBody>
      </p:sp>
      <p:sp>
        <p:nvSpPr>
          <p:cNvPr id="3" name="pole tekstowe 3"/>
          <p:cNvSpPr txBox="1"/>
          <p:nvPr/>
        </p:nvSpPr>
        <p:spPr>
          <a:xfrm>
            <a:off x="395532" y="1196748"/>
            <a:ext cx="8352925" cy="584775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3. Czy w sposób prawidłowy opisano grupę docelową?</a:t>
            </a:r>
            <a:br>
              <a:rPr lang="pl-PL" sz="16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</a:br>
            <a:r>
              <a:rPr lang="pl-PL" sz="16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 </a:t>
            </a:r>
            <a: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(skala punktowa 0-5 punktów.  Minimum punktowe wynosi 3 pkt.)</a:t>
            </a: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a) </a:t>
            </a:r>
            <a:r>
              <a:rPr lang="pl-PL" sz="16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Czy scharakteryzowano grupę docelową i w sposób poprawny opisano </a:t>
            </a:r>
            <a:br>
              <a:rPr lang="pl-PL" sz="16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</a:br>
            <a:r>
              <a:rPr lang="pl-PL" sz="16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jej sytuację problemową?</a:t>
            </a:r>
            <a:endParaRPr lang="pl-PL" sz="1600" b="1" i="0" u="none" strike="noStrike" kern="1200" cap="none" spc="0" baseline="0">
              <a:solidFill>
                <a:srgbClr val="C00000"/>
              </a:solidFill>
              <a:uFillTx/>
              <a:latin typeface="Lato Light"/>
              <a:ea typeface="Times New Roman"/>
              <a:cs typeface="Times New Roman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  <a:t>Zaleca się oby opis sytuacji problemowej grup docelowych objętych wsparciem opierał </a:t>
            </a:r>
            <a:b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</a:b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  <a:t>się o dane dotyczące danego obszaru wsparcia oraz dodatkowo o własne informacje, przeprowadzone badania analizy. Zaleca się wskazanie metodologii przeprowadzenia danej formy badania wraz ze wskazaniem uzyskanych wyników.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  <a:t> </a:t>
            </a:r>
            <a:r>
              <a:rPr lang="pl-PL" sz="1600" b="1" i="0" u="sng" strike="noStrike" kern="1200" cap="none" spc="0" baseline="0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  <a:t>Wybór grupy docelowej nie może być zdeterminowany planowanymi do realizacji instrumentami, lecz wynikać z diagnozy problemu dla określonego terytorium.</a:t>
            </a:r>
            <a:endParaRPr lang="pl-PL" sz="1600" b="1" i="0" u="sng" strike="noStrike" kern="1200" cap="none" spc="0" baseline="0">
              <a:solidFill>
                <a:srgbClr val="C00000"/>
              </a:solidFill>
              <a:uFillTx/>
              <a:latin typeface="Lato Light"/>
              <a:ea typeface="Times New Roman"/>
              <a:cs typeface="Times New Roman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  <a:t>Charakterystyka grupy docelowej nie może sprowadzać się jedynie do wskazania kategorii osób zaproponowanych w Regulaminie Konkursu. Grupa docelowa nie jest jednorodna, dlatego powinna być rozpatrywana  w różnych podkategoriach:  wiek, płeć, poziom wykształcenia, miejsce zamieszkania, status na rynku pracy, sytuacja rodzinna</a:t>
            </a:r>
            <a:b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</a:b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  <a:t> i materialna.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6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b) </a:t>
            </a:r>
            <a:r>
              <a:rPr lang="pl-PL" sz="16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Czy rekrutacja uczestników do projektu została zaplanowana w sposób adekwatny do grupy docelowej?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6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Kryterium zostanie </a:t>
            </a:r>
            <a:r>
              <a:rPr lang="pl-PL" sz="1600" b="1" i="0" u="sng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zweryfikowane na podstawie punktu B.11. </a:t>
            </a:r>
            <a: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wniosku  o dofin.- Uzasadnienie potrzeby realizacji projektu</a:t>
            </a:r>
            <a:r>
              <a:rPr lang="pl-PL" sz="16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.</a:t>
            </a:r>
            <a:endParaRPr lang="pl-PL" sz="16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600" b="0" i="0" u="none" strike="noStrike" kern="1200" cap="none" spc="0" baseline="0">
              <a:solidFill>
                <a:srgbClr val="000000"/>
              </a:solidFill>
              <a:uFillTx/>
              <a:latin typeface="Lato Light"/>
              <a:ea typeface="Times New Roman"/>
              <a:cs typeface="Times New Roman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/>
          <p:nvPr/>
        </p:nvSpPr>
        <p:spPr>
          <a:xfrm>
            <a:off x="323523" y="404667"/>
            <a:ext cx="8497884" cy="864098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2F5597"/>
          </a:solidFill>
          <a:ln>
            <a:noFill/>
            <a:prstDash val="solid"/>
          </a:ln>
        </p:spPr>
        <p:txBody>
          <a:bodyPr vert="horz" wrap="square" lIns="90004" tIns="46798" rIns="90004" bIns="46798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OGÓLNE KRYTERIA MERYTORYCZNE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0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(mierzone za pomocą przyznanej liczby punktów)</a:t>
            </a:r>
            <a:endParaRPr lang="pl-PL" sz="2000" b="1" i="0" u="none" strike="noStrike" kern="1200" cap="none" spc="0" baseline="0">
              <a:solidFill>
                <a:srgbClr val="FFFFFF"/>
              </a:solidFill>
              <a:uFillTx/>
              <a:latin typeface="Lato Light"/>
            </a:endParaRPr>
          </a:p>
        </p:txBody>
      </p:sp>
      <p:sp>
        <p:nvSpPr>
          <p:cNvPr id="3" name="pole tekstowe 3"/>
          <p:cNvSpPr txBox="1"/>
          <p:nvPr/>
        </p:nvSpPr>
        <p:spPr>
          <a:xfrm>
            <a:off x="395532" y="1340766"/>
            <a:ext cx="8352925" cy="48320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6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4</a:t>
            </a:r>
            <a:r>
              <a:rPr lang="pl-PL" sz="16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. Czy zadania w projekcie zaplanowano i opisano w sposób poprawny? </a:t>
            </a:r>
            <a:br>
              <a:rPr lang="pl-PL" sz="16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</a:br>
            <a:r>
              <a:rPr lang="pl-PL" sz="16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     </a:t>
            </a:r>
            <a: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(skala punktowa 0-8 punktów. Minimum punktowe wynosi 5 pkt.)</a:t>
            </a:r>
            <a:endParaRPr lang="pl-PL" sz="16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Weryfikowane będzie:</a:t>
            </a: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arenR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Czy zadania logicznie korespondują z określoną sytuacją problemową oraz </a:t>
            </a:r>
            <a:b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</a:b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 wpływają na osiągnięcie wskaźników i założonych celów? Czy zakres zadań/działań realizowanych przez partnera/ów uzasadnia ich udział w projekcie (w przypadku projektów partnerskich)?</a:t>
            </a: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arenR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Czy opisano zakres merytoryczny zadań uwzględniający: rodzaj i charakter wsparcia, liczbę osób jakie otrzymają wsparcie?</a:t>
            </a: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arenR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Czy określone terminy rozpoczęcia i zakończenia zadań gwarantują efektywną realizację projektu oraz czy wskazano podmiot realizujący działania w ramach zadania, </a:t>
            </a:r>
            <a:b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</a:b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w tym zaangażowaną kadrę?</a:t>
            </a: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600" b="1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Kryterium zostanie </a:t>
            </a:r>
            <a:r>
              <a:rPr lang="pl-PL" sz="1600" b="1" i="0" u="sng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zweryfikowane na podstawie punktu C.1 wniosku </a:t>
            </a:r>
            <a: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o dofin. - ZADANIA W PROJEKCIE (ZAKRES RZECZOWY) w odniesieniu do pozostałych zapisów wniosku</a:t>
            </a:r>
            <a:r>
              <a:rPr lang="pl-PL" sz="16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.</a:t>
            </a:r>
            <a:endParaRPr lang="pl-PL" sz="16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600" b="1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6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 </a:t>
            </a: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/>
          <p:nvPr/>
        </p:nvSpPr>
        <p:spPr>
          <a:xfrm>
            <a:off x="323523" y="404667"/>
            <a:ext cx="8497884" cy="792089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2F5597"/>
          </a:solidFill>
          <a:ln>
            <a:noFill/>
            <a:prstDash val="solid"/>
          </a:ln>
        </p:spPr>
        <p:txBody>
          <a:bodyPr vert="horz" wrap="square" lIns="90004" tIns="46798" rIns="90004" bIns="46798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OGÓLNE KRYTERIA MERYTORYCZNE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0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(mierzone za pomocą przyznanej liczby punktów)</a:t>
            </a:r>
            <a:endParaRPr lang="pl-PL" sz="2000" b="1" i="0" u="none" strike="noStrike" kern="1200" cap="none" spc="0" baseline="0">
              <a:solidFill>
                <a:srgbClr val="FFFFFF"/>
              </a:solidFill>
              <a:uFillTx/>
              <a:latin typeface="Lato Light"/>
            </a:endParaRPr>
          </a:p>
        </p:txBody>
      </p:sp>
      <p:sp>
        <p:nvSpPr>
          <p:cNvPr id="3" name="pole tekstowe 3"/>
          <p:cNvSpPr txBox="1"/>
          <p:nvPr/>
        </p:nvSpPr>
        <p:spPr>
          <a:xfrm>
            <a:off x="395532" y="1196748"/>
            <a:ext cx="8352925" cy="61555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6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5</a:t>
            </a:r>
            <a:r>
              <a:rPr lang="pl-PL" sz="16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. Czy projektodawca posiada doświadczenie i potencjał pozwalające na efektywną </a:t>
            </a:r>
            <a:br>
              <a:rPr lang="pl-PL" sz="16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</a:br>
            <a:r>
              <a:rPr lang="pl-PL" sz="16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     realizację projektu ?</a:t>
            </a:r>
          </a:p>
          <a:p>
            <a:pPr marL="0" marR="0" lvl="6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     (skala punktowa 0-14  pkt. Minimum punktowe wynosi 8 pkt.)</a:t>
            </a:r>
          </a:p>
          <a:p>
            <a:pPr marL="0" marR="0" lvl="6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600" b="0" i="0" u="none" strike="noStrike" kern="1200" cap="none" spc="0" baseline="0">
              <a:solidFill>
                <a:srgbClr val="FF0000"/>
              </a:solidFill>
              <a:uFillTx/>
              <a:latin typeface="Lato Light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Weryfikowane będzie: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arenR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Czy projektodawca/partner posiada doświadczenie w obszarze merytorycznym, </a:t>
            </a:r>
            <a:b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</a:b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w którym udzielane będzie wsparcie przewidziane w ramach projektu?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arenR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Czy projektodawca/partner posiada doświadczenie na rzecz grupy docelowej, </a:t>
            </a:r>
            <a:b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</a:b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do której kierowane będzie wsparcie przewidziane w ramach projektu?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arenR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Czy projektodawca/partner posiada doświadczenie w zakresie podejmowanych inicjatyw na określonym terytorium, którego dotyczyć będzie realizacja projektu?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arenR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Czy projektodawca/partner posiada odpowiedni potencjał kadrowy/merytoryczny?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arenR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Czy projektodawca/partner posiada odpowiedni potencjał techniczny?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arenR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Czy opisany sposób zarządzania projektem gwarantuje jego prawidłową realizację?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arenR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Czy uwzględniono udział partner/ów w zarządzaniu projektem (dotyczy projektów partnerskich)?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arenR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6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Kryterium zostanie </a:t>
            </a:r>
            <a:r>
              <a:rPr lang="pl-PL" sz="1600" b="1" i="0" u="sng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zweryfikowane na podstawie punktu B.12. wniosku </a:t>
            </a:r>
            <a:br>
              <a:rPr lang="pl-PL" sz="1600" b="1" i="0" u="sng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</a:br>
            <a: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o dofinansowanie- Zdolność do efektywnej realizacji projektu </a:t>
            </a:r>
            <a:r>
              <a:rPr lang="pl-PL" sz="1600" b="1" i="0" u="sng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oraz punktu A.3.4. Potencjał i doświadczenie partnera.</a:t>
            </a:r>
            <a:endParaRPr lang="pl-PL" sz="1600" b="0" i="0" u="sng" strike="noStrike" kern="1200" cap="none" spc="0" baseline="0">
              <a:solidFill>
                <a:srgbClr val="FF0000"/>
              </a:solidFill>
              <a:uFillTx/>
              <a:latin typeface="Lato Light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 </a:t>
            </a: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/>
          <p:nvPr/>
        </p:nvSpPr>
        <p:spPr>
          <a:xfrm>
            <a:off x="323523" y="404667"/>
            <a:ext cx="8497884" cy="720080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2F5597"/>
          </a:solidFill>
          <a:ln>
            <a:noFill/>
            <a:prstDash val="solid"/>
          </a:ln>
        </p:spPr>
        <p:txBody>
          <a:bodyPr vert="horz" wrap="square" lIns="90004" tIns="46798" rIns="90004" bIns="46798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OGÓLNE KRYTERIA MERYTORYCZNE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0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(mierzone za pomocą przyznanej liczby punktów)</a:t>
            </a:r>
            <a:endParaRPr lang="pl-PL" sz="2000" b="1" i="0" u="none" strike="noStrike" kern="1200" cap="none" spc="0" baseline="0">
              <a:solidFill>
                <a:srgbClr val="FFFFFF"/>
              </a:solidFill>
              <a:uFillTx/>
              <a:latin typeface="Lato Light"/>
            </a:endParaRPr>
          </a:p>
        </p:txBody>
      </p:sp>
      <p:sp>
        <p:nvSpPr>
          <p:cNvPr id="3" name="pole tekstowe 3"/>
          <p:cNvSpPr txBox="1"/>
          <p:nvPr/>
        </p:nvSpPr>
        <p:spPr>
          <a:xfrm>
            <a:off x="395532" y="1124739"/>
            <a:ext cx="8352925" cy="56323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Uwaga!</a:t>
            </a:r>
            <a:endParaRPr lang="pl-PL" sz="1800" b="0" i="0" u="none" strike="noStrike" kern="1200" cap="none" spc="0" baseline="0">
              <a:solidFill>
                <a:srgbClr val="FF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Przy opisie doświadczenia kadry zaangażowanej w realizację projektu wnioskodawca nie może posługiwać się ogólnymi stwierdzeniami.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/>
            </a:r>
            <a:b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</a:b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O ile to możliwe należy podać syntetyczną informację o doświadczeniu zawodowym istotnym z punktu widzenia projektu, z uwzględnieniem planowanych na danym stanowisku zadań, uprawnień i odpowiedzialności. Należy wskazać najważniejsze kwalifikacje wymagane na danym </a:t>
            </a:r>
            <a:b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</a:b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stanowisku pracy.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/>
            </a:r>
            <a:b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</a:b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W sytuacji, gdy jest to możliwe należy wskazać konkretne osoby </a:t>
            </a:r>
            <a:b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</a:b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(z imienia i nazwiska), które będą odpowiedzialne za zarządzanie projektem.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/>
            </a:r>
            <a:b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</a:b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 W tym zakresie należy wskazać tylko posiadany potencjał kadrowy, a więc </a:t>
            </a:r>
            <a:r>
              <a:rPr lang="pl-PL" sz="1800" b="0" i="0" u="sng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/>
            </a:r>
            <a:br>
              <a:rPr lang="pl-PL" sz="1800" b="0" i="0" u="sng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</a:br>
            <a:r>
              <a:rPr lang="pl-PL" sz="1800" b="0" i="0" u="sng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w szczególności osoby na stałe współpracujące i planowane do oddelegowania do projektu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, a nie te które wnioskodawca dopiero chciałby zaangażować.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 </a:t>
            </a: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/>
          <p:nvPr/>
        </p:nvSpPr>
        <p:spPr>
          <a:xfrm>
            <a:off x="323523" y="404667"/>
            <a:ext cx="8497884" cy="720080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2F5597"/>
          </a:solidFill>
          <a:ln>
            <a:noFill/>
            <a:prstDash val="solid"/>
          </a:ln>
        </p:spPr>
        <p:txBody>
          <a:bodyPr vert="horz" wrap="square" lIns="90004" tIns="46798" rIns="90004" bIns="46798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OGÓLNE KRYTERIA MERYTORYCZNE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0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(mierzone za pomocą przyznanej liczby punktów)</a:t>
            </a:r>
            <a:endParaRPr lang="pl-PL" sz="2000" b="1" i="0" u="none" strike="noStrike" kern="1200" cap="none" spc="0" baseline="0">
              <a:solidFill>
                <a:srgbClr val="FFFFFF"/>
              </a:solidFill>
              <a:uFillTx/>
              <a:latin typeface="Lato Light"/>
            </a:endParaRPr>
          </a:p>
        </p:txBody>
      </p:sp>
      <p:sp>
        <p:nvSpPr>
          <p:cNvPr id="3" name="pole tekstowe 3"/>
          <p:cNvSpPr txBox="1"/>
          <p:nvPr/>
        </p:nvSpPr>
        <p:spPr>
          <a:xfrm>
            <a:off x="395532" y="1124739"/>
            <a:ext cx="8352925" cy="39395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6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6</a:t>
            </a:r>
            <a:r>
              <a:rPr lang="pl-PL" sz="16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. Czy budżetu projektu został sporządzony w sposób prawidłowy i zgodny </a:t>
            </a:r>
            <a:br>
              <a:rPr lang="pl-PL" sz="16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</a:br>
            <a:r>
              <a:rPr lang="pl-PL" sz="16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    z zasadami kwalifikowalności wydatków ? </a:t>
            </a:r>
            <a:br>
              <a:rPr lang="pl-PL" sz="16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</a:br>
            <a:r>
              <a:rPr lang="pl-PL" sz="16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   </a:t>
            </a:r>
            <a: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(skala punktowa 0-10 punktów. Minimum punktowe wynosi 7 pkt.)</a:t>
            </a:r>
          </a:p>
          <a:p>
            <a:pPr marL="0" marR="0" lvl="6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600" b="0" i="0" u="none" strike="noStrike" kern="1200" cap="none" spc="0" baseline="0">
              <a:solidFill>
                <a:srgbClr val="FF0000"/>
              </a:solidFill>
              <a:uFillTx/>
              <a:latin typeface="Lato Light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Kryterium może zostać uznane za spełnione w przypadku, gdy min. 75% kosztów bezpośrednich zostało uznane za kwalifikowalne (a więc wartość zmniejszeń w budżecie wynikających z uchybień wskazanych w lit. a nie przekracza 25% kosztów bezpośrednich), w przeciwnym razie kryterium zostaje uznane za niespełnione.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6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Kryterium </a:t>
            </a:r>
            <a:r>
              <a:rPr lang="pl-PL" sz="1600" b="1" i="0" u="sng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zostanie zweryfikowane na podstawie punktu C.2. wniosku </a:t>
            </a:r>
            <a:br>
              <a:rPr lang="pl-PL" sz="1600" b="1" i="0" u="sng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</a:br>
            <a:r>
              <a:rPr lang="pl-PL" sz="16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o dofinansowanie- ZAKRES FINANSOWY</a:t>
            </a:r>
            <a:endParaRPr lang="pl-PL" sz="1600" b="0" i="0" u="none" strike="noStrike" kern="1200" cap="none" spc="0" baseline="0">
              <a:solidFill>
                <a:srgbClr val="FF0000"/>
              </a:solidFill>
              <a:uFillTx/>
              <a:latin typeface="Lato Light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 </a:t>
            </a: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400"/>
              </a:spcBef>
              <a:buAutoNum type="arabicPeriod"/>
            </a:pPr>
            <a:r>
              <a:rPr lang="pl-PL" sz="1600" b="1">
                <a:latin typeface="Arial" pitchFamily="34"/>
                <a:cs typeface="Arial" pitchFamily="34"/>
              </a:rPr>
              <a:t>Czy projekt spełnia warunki postawione przez oceniających lub przewodniczącego KOP?</a:t>
            </a:r>
          </a:p>
          <a:p>
            <a:pPr lvl="0">
              <a:spcBef>
                <a:spcPts val="400"/>
              </a:spcBef>
              <a:buAutoNum type="arabicPeriod"/>
            </a:pPr>
            <a:endParaRPr lang="pl-PL" sz="1600" b="1">
              <a:latin typeface="Arial" pitchFamily="34"/>
              <a:cs typeface="Arial" pitchFamily="34"/>
            </a:endParaRPr>
          </a:p>
          <a:p>
            <a:pPr lvl="0">
              <a:spcBef>
                <a:spcPts val="400"/>
              </a:spcBef>
              <a:buNone/>
            </a:pPr>
            <a:r>
              <a:rPr lang="pl-PL" sz="1600">
                <a:latin typeface="Arial" pitchFamily="34"/>
                <a:cs typeface="Arial" pitchFamily="34"/>
              </a:rPr>
              <a:t>Weryfikowane będzie:</a:t>
            </a:r>
          </a:p>
          <a:p>
            <a:pPr lvl="0">
              <a:spcBef>
                <a:spcPts val="400"/>
              </a:spcBef>
              <a:buNone/>
            </a:pPr>
            <a:r>
              <a:rPr lang="pl-PL" sz="1600">
                <a:latin typeface="Arial" pitchFamily="34"/>
                <a:cs typeface="Arial" pitchFamily="34"/>
              </a:rPr>
              <a:t>-czy wniosek o dofinansowanie projektu zawiera korekty wynikające z uwag oceniających lub Przewodniczącego KOP oraz</a:t>
            </a:r>
          </a:p>
          <a:p>
            <a:pPr lvl="0">
              <a:spcBef>
                <a:spcPts val="400"/>
              </a:spcBef>
              <a:buNone/>
            </a:pPr>
            <a:r>
              <a:rPr lang="pl-PL" sz="1600">
                <a:latin typeface="Arial" pitchFamily="34"/>
                <a:cs typeface="Arial" pitchFamily="34"/>
              </a:rPr>
              <a:t>-czy Projektodawca przedstawił wymagane informacje i wyjaśnienia dotyczące określonych zapisów we wniosku, które są wystarczające do uznania kryterium za spełnione.</a:t>
            </a:r>
          </a:p>
        </p:txBody>
      </p:sp>
      <p:sp>
        <p:nvSpPr>
          <p:cNvPr id="3" name="AutoShape 11"/>
          <p:cNvSpPr txBox="1">
            <a:spLocks noGrp="1"/>
          </p:cNvSpPr>
          <p:nvPr>
            <p:ph type="title"/>
          </p:nvPr>
        </p:nvSpPr>
        <p:spPr>
          <a:solidFill>
            <a:srgbClr val="2F5597"/>
          </a:solidFill>
        </p:spPr>
        <p:txBody>
          <a:bodyPr lIns="90004" tIns="46798" rIns="90004" bIns="46798"/>
          <a:lstStyle/>
          <a:p>
            <a:pPr lvl="0"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</a:pPr>
            <a:r>
              <a:rPr lang="pl-PL" sz="2000" b="1">
                <a:solidFill>
                  <a:srgbClr val="FFFFFF"/>
                </a:solidFill>
                <a:latin typeface="Lato Light"/>
              </a:rPr>
              <a:t>OGÓLNE KRYTERIUM NEGOCJACYJNE</a:t>
            </a:r>
          </a:p>
          <a:p>
            <a:pPr lvl="0"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</a:pPr>
            <a:r>
              <a:rPr lang="pl-PL" sz="2000">
                <a:solidFill>
                  <a:srgbClr val="FFFFFF"/>
                </a:solidFill>
                <a:latin typeface="Lato Light"/>
              </a:rPr>
              <a:t>(zerojedynkowe)</a:t>
            </a:r>
            <a:endParaRPr lang="pl-PL" sz="2000" b="1">
              <a:solidFill>
                <a:srgbClr val="FFFFFF"/>
              </a:solidFill>
              <a:latin typeface="Lato Light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/>
          <p:nvPr/>
        </p:nvSpPr>
        <p:spPr>
          <a:xfrm>
            <a:off x="323523" y="404667"/>
            <a:ext cx="8497884" cy="43179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2F5597"/>
          </a:solidFill>
          <a:ln>
            <a:noFill/>
            <a:prstDash val="solid"/>
          </a:ln>
        </p:spPr>
        <p:txBody>
          <a:bodyPr vert="horz" wrap="square" lIns="90004" tIns="46798" rIns="90004" bIns="46798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SKŁADANIE WNIOSKÓW</a:t>
            </a:r>
          </a:p>
        </p:txBody>
      </p:sp>
      <p:sp>
        <p:nvSpPr>
          <p:cNvPr id="3" name="pole tekstowe 3"/>
          <p:cNvSpPr txBox="1"/>
          <p:nvPr/>
        </p:nvSpPr>
        <p:spPr>
          <a:xfrm>
            <a:off x="467541" y="836712"/>
            <a:ext cx="8136907" cy="674030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>
              <a:solidFill>
                <a:srgbClr val="FF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Decyduje data i godzina złożenia wniosku za pośrednictwem jednej </a:t>
            </a:r>
            <a:b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</a:b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z platform wymienionych w regulaminie konkursu.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FF0000"/>
                </a:solidFill>
                <a:uFillTx/>
                <a:latin typeface="Arial"/>
              </a:rPr>
              <a:t>Wniosek należy podpisać i przesłać do IOK w formie elektronicznej</a:t>
            </a:r>
            <a:br>
              <a:rPr lang="pl-PL" sz="1800" b="1" i="0" u="none" strike="noStrike" kern="1200" cap="none" spc="0" baseline="0">
                <a:solidFill>
                  <a:srgbClr val="FF0000"/>
                </a:solidFill>
                <a:uFillTx/>
                <a:latin typeface="Arial"/>
              </a:rPr>
            </a:br>
            <a:r>
              <a:rPr lang="pl-PL" sz="1800" b="1" i="0" u="none" strike="noStrike" kern="1200" cap="none" spc="0" baseline="0">
                <a:solidFill>
                  <a:srgbClr val="FF0000"/>
                </a:solidFill>
                <a:uFillTx/>
                <a:latin typeface="Arial"/>
              </a:rPr>
              <a:t> (w formacie pdf utworzonym za pomocą LSI) z wykorzystaniem platform   </a:t>
            </a:r>
            <a:br>
              <a:rPr lang="pl-PL" sz="1800" b="1" i="0" u="none" strike="noStrike" kern="1200" cap="none" spc="0" baseline="0">
                <a:solidFill>
                  <a:srgbClr val="FF0000"/>
                </a:solidFill>
                <a:uFillTx/>
                <a:latin typeface="Arial"/>
              </a:rPr>
            </a:br>
            <a:r>
              <a:rPr lang="pl-PL" sz="1800" b="1" i="0" u="none" strike="noStrike" kern="1200" cap="none" spc="0" baseline="0">
                <a:solidFill>
                  <a:srgbClr val="FF0000"/>
                </a:solidFill>
                <a:uFillTx/>
                <a:latin typeface="Arial"/>
              </a:rPr>
              <a:t> elektronicznych: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>
              <a:solidFill>
                <a:srgbClr val="FF0000"/>
              </a:solidFill>
              <a:uFillTx/>
              <a:latin typeface="Arial"/>
            </a:endParaRPr>
          </a:p>
          <a:p>
            <a:pPr marL="457200" marR="0" lvl="1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FF0000"/>
                </a:solidFill>
                <a:uFillTx/>
                <a:latin typeface="Arial"/>
              </a:rPr>
              <a:t>a) SEKAP, lub</a:t>
            </a:r>
          </a:p>
          <a:p>
            <a:pPr marL="457200" marR="0" lvl="1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FF0000"/>
                </a:solidFill>
                <a:uFillTx/>
                <a:latin typeface="Arial"/>
              </a:rPr>
              <a:t>b) Elektronicznej Platformy Usług Administracji Publicznej ePUAP.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Jako faktyczny termin złożenia wniosku uznana jest data wpływu podpisanego wniosku w formie elektronicznej do IOK. Potwierdzeniem złożenia wniosku jest UPO, czyli Urzędowe Poświadczenie Odbioru.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342900" marR="0" lvl="0" indent="-34290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FF0000"/>
                </a:solidFill>
                <a:uFillTx/>
                <a:latin typeface="Arial"/>
              </a:rPr>
              <a:t>W przypadku wystąpienia problemów technicznych z funkcjonowaniem platformy SEKAP należy się zgłosić o pomoc</a:t>
            </a:r>
            <a:br>
              <a:rPr lang="pl-PL" sz="1800" b="1" i="0" u="none" strike="noStrike" kern="1200" cap="none" spc="0" baseline="0">
                <a:solidFill>
                  <a:srgbClr val="FF0000"/>
                </a:solidFill>
                <a:uFillTx/>
                <a:latin typeface="Arial"/>
              </a:rPr>
            </a:br>
            <a:r>
              <a:rPr lang="pl-PL" sz="1800" b="1" i="0" u="none" strike="noStrike" kern="1200" cap="none" spc="0" baseline="0">
                <a:solidFill>
                  <a:srgbClr val="FF0000"/>
                </a:solidFill>
                <a:uFillTx/>
                <a:latin typeface="Arial"/>
              </a:rPr>
              <a:t> do Śląskiego Centrum Społeczeństwa Informacyjnego </a:t>
            </a:r>
            <a:br>
              <a:rPr lang="pl-PL" sz="1800" b="1" i="0" u="none" strike="noStrike" kern="1200" cap="none" spc="0" baseline="0">
                <a:solidFill>
                  <a:srgbClr val="FF0000"/>
                </a:solidFill>
                <a:uFillTx/>
                <a:latin typeface="Arial"/>
              </a:rPr>
            </a:br>
            <a:r>
              <a:rPr lang="pl-PL" sz="1800" b="1" i="0" u="none" strike="noStrike" kern="1200" cap="none" spc="0" baseline="0">
                <a:solidFill>
                  <a:srgbClr val="FF0000"/>
                </a:solidFill>
                <a:uFillTx/>
                <a:latin typeface="Arial"/>
              </a:rPr>
              <a:t> pod numerem telefonu: (32) 700 78 16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arenR" startAt="3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/>
          <p:nvPr/>
        </p:nvSpPr>
        <p:spPr>
          <a:xfrm>
            <a:off x="395532" y="404667"/>
            <a:ext cx="8569893" cy="1080116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2F5597"/>
          </a:solidFill>
          <a:ln>
            <a:noFill/>
            <a:prstDash val="solid"/>
          </a:ln>
        </p:spPr>
        <p:txBody>
          <a:bodyPr vert="horz" wrap="square" lIns="90004" tIns="46798" rIns="90004" bIns="46798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LICZBA OSÓB PLANOWANYCH DO WSPARCIA</a:t>
            </a:r>
          </a:p>
        </p:txBody>
      </p:sp>
      <p:sp>
        <p:nvSpPr>
          <p:cNvPr id="3" name="Text Box 6"/>
          <p:cNvSpPr txBox="1"/>
          <p:nvPr/>
        </p:nvSpPr>
        <p:spPr>
          <a:xfrm>
            <a:off x="327026" y="1655758"/>
            <a:ext cx="8352925" cy="44375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 dirty="0">
              <a:solidFill>
                <a:srgbClr val="000000"/>
              </a:solidFill>
              <a:uFillTx/>
              <a:latin typeface="Cambria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400" b="1" i="0" u="none" strike="noStrike" kern="1200" cap="none" spc="0" baseline="0" dirty="0">
              <a:solidFill>
                <a:srgbClr val="000000"/>
              </a:solidFill>
              <a:uFillTx/>
              <a:latin typeface="Cambria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400" b="1" i="0" u="none" strike="noStrike" kern="1200" cap="none" spc="0" baseline="0" dirty="0">
              <a:solidFill>
                <a:srgbClr val="000000"/>
              </a:solidFill>
              <a:uFillTx/>
              <a:latin typeface="Cambria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1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  <a:t>Liczba osób planowanych do objęcia wsparciem </a:t>
            </a:r>
            <a:br>
              <a:rPr lang="pl-PL" sz="2400" b="1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</a:br>
            <a:r>
              <a:rPr lang="pl-PL" sz="2400" b="1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  <a:t>w ramach projektów dofinansowanych w niniejszym konkursie wynosi: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1" dirty="0" smtClean="0">
                <a:solidFill>
                  <a:srgbClr val="FF0000"/>
                </a:solidFill>
                <a:latin typeface="Lato Light"/>
              </a:rPr>
              <a:t>11</a:t>
            </a:r>
            <a:r>
              <a:rPr lang="pl-PL" sz="2400" b="1" i="0" u="none" strike="noStrike" kern="1200" cap="none" spc="0" baseline="0" dirty="0" smtClean="0">
                <a:solidFill>
                  <a:srgbClr val="FF0000"/>
                </a:solidFill>
                <a:uFillTx/>
                <a:latin typeface="Lato Light"/>
              </a:rPr>
              <a:t> </a:t>
            </a:r>
            <a:r>
              <a:rPr lang="pl-PL" sz="2400" b="1" i="0" u="none" strike="noStrike" kern="1200" cap="none" spc="0" baseline="0" dirty="0">
                <a:solidFill>
                  <a:srgbClr val="FF0000"/>
                </a:solidFill>
                <a:uFillTx/>
                <a:latin typeface="Lato Light"/>
              </a:rPr>
              <a:t>osób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400" b="1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1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  <a:t/>
            </a:r>
            <a:br>
              <a:rPr lang="pl-PL" sz="2400" b="1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</a:br>
            <a:endParaRPr lang="pl-PL" sz="2400" b="1" i="0" u="none" strike="noStrike" kern="1200" cap="none" spc="0" baseline="0" dirty="0">
              <a:solidFill>
                <a:srgbClr val="FF0000"/>
              </a:solidFill>
              <a:uFillTx/>
              <a:latin typeface="Lato Light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/>
          <p:nvPr/>
        </p:nvSpPr>
        <p:spPr>
          <a:xfrm>
            <a:off x="323523" y="404667"/>
            <a:ext cx="8497884" cy="648071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2F5597"/>
          </a:solidFill>
          <a:ln>
            <a:noFill/>
            <a:prstDash val="solid"/>
          </a:ln>
        </p:spPr>
        <p:txBody>
          <a:bodyPr vert="horz" wrap="square" lIns="90004" tIns="46798" rIns="90004" bIns="46798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INFORMACJI UDZIELA INSTYTUCJA  ORGANIZUJĄCA  KONKURS:</a:t>
            </a:r>
            <a:endParaRPr lang="pl-PL" sz="20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pole tekstowe 3"/>
          <p:cNvSpPr txBox="1"/>
          <p:nvPr/>
        </p:nvSpPr>
        <p:spPr>
          <a:xfrm>
            <a:off x="395532" y="1052739"/>
            <a:ext cx="8272211" cy="56323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Wojewódzki Urząd Pracy w Katowicach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ul. Kościuszki 30, 40-048 Katowice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Zespół ds. Promocji i Informacji (pokój nr 2)</a:t>
            </a: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numery telefonu: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32 757 33 11 </a:t>
            </a: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fax: 32 757 33 62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e-mail: </a:t>
            </a:r>
            <a:r>
              <a:rPr lang="pl-PL" sz="1800" b="0" i="0" u="sng" strike="noStrike" kern="1200" cap="none" spc="0" baseline="0">
                <a:solidFill>
                  <a:srgbClr val="000000"/>
                </a:solidFill>
                <a:uFillTx/>
                <a:latin typeface="Lato Light"/>
                <a:hlinkClick r:id="rId2"/>
              </a:rPr>
              <a:t>efs@wup-katowice.pl</a:t>
            </a:r>
            <a:endParaRPr lang="pl-PL" sz="1800" b="0" i="0" u="sng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sng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http://wupkatowice.praca.gov.pl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,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sng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http://rpo.wup-katowice.pl/,</a:t>
            </a: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sng" strike="noStrike" kern="1200" cap="none" spc="0" baseline="0">
                <a:solidFill>
                  <a:srgbClr val="000000"/>
                </a:solidFill>
                <a:uFillTx/>
                <a:latin typeface="Lato Light"/>
                <a:hlinkClick r:id="rId3"/>
              </a:rPr>
              <a:t>https://rpo.slaskie.pl</a:t>
            </a:r>
            <a:endParaRPr lang="pl-PL" sz="1800" b="1" i="0" u="sng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sng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sng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sng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sng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sng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sng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sng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/>
          <p:nvPr/>
        </p:nvSpPr>
        <p:spPr>
          <a:xfrm>
            <a:off x="323523" y="404667"/>
            <a:ext cx="8497884" cy="648071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2F5597"/>
          </a:solidFill>
          <a:ln>
            <a:noFill/>
            <a:prstDash val="solid"/>
          </a:ln>
        </p:spPr>
        <p:txBody>
          <a:bodyPr vert="horz" wrap="square" lIns="90004" tIns="46798" rIns="90004" bIns="46798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INFORMACJI  UDZIELAJĄ </a:t>
            </a:r>
            <a:r>
              <a:rPr lang="pl-PL" sz="2000" b="0" i="0" u="none" strike="noStrike" kern="1200" cap="none" spc="0" baseline="0">
                <a:solidFill>
                  <a:srgbClr val="FFFFFF"/>
                </a:solidFill>
                <a:uFillTx/>
                <a:latin typeface="Arial"/>
              </a:rPr>
              <a:t>:</a:t>
            </a:r>
          </a:p>
        </p:txBody>
      </p:sp>
      <p:sp>
        <p:nvSpPr>
          <p:cNvPr id="3" name="pole tekstowe 3"/>
          <p:cNvSpPr txBox="1"/>
          <p:nvPr/>
        </p:nvSpPr>
        <p:spPr>
          <a:xfrm>
            <a:off x="395532" y="1196748"/>
            <a:ext cx="8272211" cy="23083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sng" strike="noStrike" kern="1200" cap="none" spc="0" baseline="0">
                <a:solidFill>
                  <a:srgbClr val="000000"/>
                </a:solidFill>
                <a:uFillTx/>
                <a:latin typeface="Lato Light"/>
                <a:hlinkClick r:id="rId2"/>
              </a:rPr>
              <a:t>Główny Punkt Informacyjny Funduszy Europejskich w Katowicach </a:t>
            </a:r>
            <a:endParaRPr lang="pl-PL" sz="1800" b="1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ul. Dąbrowskiego 23 , 40-037 Katowice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Godziny pracy : pon. 7.00-17.00, wt-pt. 7.30-15.30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Telefony do konsultantów: 32 77 40 172; 32 77 40 193; 32 77 40 194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 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 noGrp="1"/>
          </p:cNvSpPr>
          <p:nvPr>
            <p:ph idx="1"/>
          </p:nvPr>
        </p:nvSpPr>
        <p:spPr>
          <a:xfrm>
            <a:off x="457200" y="620685"/>
            <a:ext cx="8229600" cy="5505474"/>
          </a:xfrm>
        </p:spPr>
        <p:txBody>
          <a:bodyPr/>
          <a:lstStyle/>
          <a:p>
            <a:pPr lvl="0">
              <a:buNone/>
            </a:pPr>
            <a:endParaRPr lang="pl-PL"/>
          </a:p>
          <a:p>
            <a:pPr marL="0" lvl="0" indent="0">
              <a:buNone/>
            </a:pPr>
            <a:r>
              <a:rPr lang="pl-PL" b="1"/>
              <a:t>                           </a:t>
            </a:r>
          </a:p>
          <a:p>
            <a:pPr marL="0" lvl="0" indent="0" algn="ctr">
              <a:buNone/>
            </a:pPr>
            <a:endParaRPr lang="pl-PL"/>
          </a:p>
          <a:p>
            <a:pPr marL="0" lvl="0" indent="0" algn="ctr">
              <a:buNone/>
            </a:pPr>
            <a:endParaRPr lang="pl-PL" b="1">
              <a:latin typeface="Lato Light"/>
            </a:endParaRPr>
          </a:p>
          <a:p>
            <a:pPr marL="0" lvl="0" indent="0" algn="ctr">
              <a:buNone/>
            </a:pPr>
            <a:r>
              <a:rPr lang="pl-PL" b="1">
                <a:latin typeface="Lato Light"/>
              </a:rPr>
              <a:t>DZIĘKUJĘ ZA UWAGĘ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/>
          <p:nvPr/>
        </p:nvSpPr>
        <p:spPr>
          <a:xfrm>
            <a:off x="327026" y="188640"/>
            <a:ext cx="8497884" cy="1080116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2F5597"/>
          </a:solidFill>
          <a:ln>
            <a:noFill/>
            <a:prstDash val="solid"/>
          </a:ln>
        </p:spPr>
        <p:txBody>
          <a:bodyPr vert="horz" wrap="square" lIns="90004" tIns="46798" rIns="90004" bIns="46798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TERMIN i SPOSÓB SKŁADANIA WNIOSKU</a:t>
            </a:r>
          </a:p>
        </p:txBody>
      </p:sp>
      <p:sp>
        <p:nvSpPr>
          <p:cNvPr id="3" name="Text Box 6"/>
          <p:cNvSpPr txBox="1"/>
          <p:nvPr/>
        </p:nvSpPr>
        <p:spPr>
          <a:xfrm>
            <a:off x="323523" y="1340766"/>
            <a:ext cx="8496943" cy="5013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Nabór wniosków o dofinansowanie realizacji projektów będzie prowadzony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od dnia 29 września 2017 r. (od godz. 0.00) do dnia 31 października 2017 r. (do godz. 12:00:00)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>
              <a:solidFill>
                <a:srgbClr val="FF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Wnioski złożone po upływie terminu naboru będą pozostawione bez rozpatrzenia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(decyduje data i godzina złożenia wniosku za pośrednictwem platformy SEKAP  lub ePUAP z zastrzeżeniem wystąpienia awarii krytycznej systemu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Lato Light"/>
              <a:ea typeface="Times New Roman"/>
              <a:cs typeface="Times New Roman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  <a:t>W przypadku awarii krytycznej</a:t>
            </a:r>
            <a:r>
              <a:rPr lang="pl-PL" sz="1800" b="0" i="0" u="none" strike="noStrike" kern="1200" cap="none" spc="0" baseline="0">
                <a:solidFill>
                  <a:srgbClr val="FF0000"/>
                </a:solidFill>
                <a:uFillTx/>
                <a:latin typeface="Lato Light"/>
                <a:ea typeface="Times New Roman"/>
                <a:cs typeface="Times New Roman"/>
              </a:rPr>
              <a:t>*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  <a:t> LSI 2014 w ostatnim dniu trwania naboru wniosków o dofinansowanie projektów, przewiduje się wydłużenie trwania naboru o 1 dzień, przy czym uznaje się, iż nie będzie to stanowiło zmiany Regulaminu konkursu. IOK poda do publicznej wiadomości, na stronie internetowej RPO WSL/IOK oraz Portalu, informację o awarii krytycznej LSI 2014 i przedłużeniu terminu zakończenia naboru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Lato Light"/>
              <a:cs typeface="Times New Roman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FF0000"/>
                </a:solidFill>
                <a:uFillTx/>
                <a:latin typeface="Lato Light"/>
                <a:cs typeface="Times New Roman"/>
              </a:rPr>
              <a:t>*</a:t>
            </a: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  <a:cs typeface="Times New Roman"/>
              </a:rPr>
              <a:t> </a:t>
            </a: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  <a:cs typeface="Times New Roman"/>
              </a:rPr>
              <a:t>rozumiana jako nieprawidłowości w działaniu po stronie systemu uniemożliwiające korzystanie użytkownikom z podstawowych usług w zakresie naboru, potwierdzonych przez IOK, tj. wypełnianie formularza elektronicznego i generowanie WND.</a:t>
            </a:r>
            <a:endParaRPr lang="pl-PL" sz="1600" b="0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Times New Roman"/>
              <a:cs typeface="Times New Roman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/>
          <p:nvPr/>
        </p:nvSpPr>
        <p:spPr>
          <a:xfrm>
            <a:off x="327026" y="188640"/>
            <a:ext cx="8497884" cy="1080116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2F5597"/>
          </a:solidFill>
          <a:ln>
            <a:noFill/>
            <a:prstDash val="solid"/>
          </a:ln>
        </p:spPr>
        <p:txBody>
          <a:bodyPr vert="horz" wrap="square" lIns="90004" tIns="46798" rIns="90004" bIns="46798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PODMIOTY UPRAWNIONE DO UBIEGANIA SIĘ </a:t>
            </a:r>
            <a:b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</a:b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O DOFINANSOWANIE PROJEKTU</a:t>
            </a:r>
          </a:p>
        </p:txBody>
      </p:sp>
      <p:sp>
        <p:nvSpPr>
          <p:cNvPr id="3" name="Text Box 6"/>
          <p:cNvSpPr txBox="1"/>
          <p:nvPr/>
        </p:nvSpPr>
        <p:spPr>
          <a:xfrm>
            <a:off x="327026" y="1268757"/>
            <a:ext cx="8352925" cy="518457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342900" marR="0" lvl="0" indent="-34290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  <a:t>O dofinansowanie mogą występować wszystkie podmioty – </a:t>
            </a:r>
            <a:br>
              <a:rPr lang="pl-PL" sz="1800" b="1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</a:br>
            <a:r>
              <a:rPr lang="pl-PL" sz="1800" b="1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  <a:t>z wyłączeniem osób fizycznych (nie dotyczy osób prowadzących działalność gospodarczą lub oświatową na podstawie przepisów odrębnych) oraz </a:t>
            </a:r>
            <a:r>
              <a:rPr lang="pl-PL" sz="1800" b="1" i="0" u="sng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  <a:t>publicznych służb zatrudnienia</a:t>
            </a:r>
          </a:p>
          <a:p>
            <a:pPr marL="342900" marR="0" lvl="0" indent="-34290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sng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342900" marR="0" lvl="0" indent="-34290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  <a:t>O dofinansowanie aplikować mogą wnioskodawcy, których projekty będą realizowane na terenach </a:t>
            </a:r>
            <a:r>
              <a:rPr lang="pl-PL" sz="1800" b="1" i="0" u="none" strike="noStrike" kern="1200" cap="none" spc="0" baseline="0" dirty="0" err="1">
                <a:solidFill>
                  <a:srgbClr val="000000"/>
                </a:solidFill>
                <a:uFillTx/>
                <a:latin typeface="Lato Light"/>
              </a:rPr>
              <a:t>rewitalizowanych</a:t>
            </a:r>
            <a:r>
              <a:rPr lang="pl-PL" sz="1800" b="1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  <a:t>* Subregionu </a:t>
            </a:r>
            <a:r>
              <a:rPr lang="pl-PL" b="1" kern="0" dirty="0" smtClean="0">
                <a:solidFill>
                  <a:srgbClr val="000000"/>
                </a:solidFill>
                <a:latin typeface="Lato Light"/>
              </a:rPr>
              <a:t>Zachodniego</a:t>
            </a:r>
            <a:r>
              <a:rPr lang="pl-PL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Lato Light"/>
              </a:rPr>
              <a:t>.</a:t>
            </a:r>
            <a:endParaRPr lang="pl-PL" sz="1800" b="1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342900" marR="0" lvl="0" indent="-34290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sng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342900" marR="0" lvl="0" indent="-34290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sng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342900" marR="0" lvl="0" indent="-34290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600" b="0" i="0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342900" marR="0" lvl="0" indent="-34290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 dirty="0">
                <a:solidFill>
                  <a:srgbClr val="FF0000"/>
                </a:solidFill>
                <a:uFillTx/>
                <a:latin typeface="Lato Light"/>
              </a:rPr>
              <a:t>*	</a:t>
            </a:r>
            <a:r>
              <a:rPr lang="pl-PL" sz="1600" b="0" i="0" u="none" strike="noStrike" kern="1200" cap="none" spc="0" baseline="0" dirty="0">
                <a:solidFill>
                  <a:srgbClr val="000000"/>
                </a:solidFill>
                <a:uFillTx/>
                <a:latin typeface="Lato Light"/>
              </a:rPr>
              <a:t>Zgodnie z Zasadami wsparcia rewitalizacji w ramach RPO WSL 2014-2020 w wyjątkowych przypadkach możliwe jest, aby do objęcia wsparciem dopuszczone zostały także projekty planowane do realizacji/zlokalizowane poza obszarem wyznaczonym do rewitalizacji. Takie przypadki wymagają jednak szerszego uzasadnienia i wskazania siły powiązań i efektywności oddziaływania danego projektu rewitalizacyjnego na realizację celów określonych dla rewitalizacji.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1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1" u="none" strike="noStrike" kern="1200" cap="none" spc="0" baseline="0" dirty="0">
              <a:solidFill>
                <a:srgbClr val="000000"/>
              </a:solidFill>
              <a:uFillTx/>
              <a:latin typeface="Lato Ligh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/>
          <p:nvPr/>
        </p:nvSpPr>
        <p:spPr>
          <a:xfrm>
            <a:off x="327026" y="188640"/>
            <a:ext cx="8497884" cy="1080116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2F5597"/>
          </a:solidFill>
          <a:ln>
            <a:noFill/>
            <a:prstDash val="solid"/>
          </a:ln>
        </p:spPr>
        <p:txBody>
          <a:bodyPr vert="horz" wrap="square" lIns="90004" tIns="46798" rIns="90004" bIns="46798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PODMIOTY UPRAWNIONE DO UBIEGANIA SIĘ </a:t>
            </a:r>
            <a:b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</a:b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Lato Light"/>
              </a:rPr>
              <a:t>O DOFINANSOWANIE PROJEKTU</a:t>
            </a:r>
          </a:p>
        </p:txBody>
      </p:sp>
      <p:sp>
        <p:nvSpPr>
          <p:cNvPr id="3" name="Text Box 6"/>
          <p:cNvSpPr txBox="1"/>
          <p:nvPr/>
        </p:nvSpPr>
        <p:spPr>
          <a:xfrm>
            <a:off x="327026" y="1268757"/>
            <a:ext cx="8352925" cy="518457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1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1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W związku z </a:t>
            </a:r>
            <a:r>
              <a:rPr lang="pl-PL" sz="1800" b="0" i="1" u="sng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wyłączeniem publicznych służb zatrudnienia </a:t>
            </a:r>
            <a:r>
              <a:rPr lang="pl-PL" sz="1800" b="0" i="1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z podmiotów uprawnionych do ubiegania się o dofinansowanie, z grona beneficjentów/ partnerów projektu są wyłączone m. in. Powiatowe Urzędy Pracy oraz organy zatrudnienia,  tj.: Minister właściwy do spraw zatrudnienia, Wojewodowie, Marszałkowie województw, Starostowie, Prezydenci miast na prawach powiatu (w zakresie funkcji powiatu).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1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Wymagania co do podmiotów ubiegających się o dofinansowanie dotyczą także </a:t>
            </a:r>
            <a:r>
              <a:rPr lang="pl-PL" sz="1800" b="1" i="0" u="sng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realizatorów projektu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</a:rPr>
              <a:t>wskazanych w pkt. A.4 wniosków o dofinansowanie.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1" u="none" strike="noStrike" kern="1200" cap="none" spc="0" baseline="0">
              <a:solidFill>
                <a:srgbClr val="000000"/>
              </a:solidFill>
              <a:uFillTx/>
              <a:latin typeface="Lato Ligh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/>
          <p:nvPr/>
        </p:nvSpPr>
        <p:spPr>
          <a:xfrm>
            <a:off x="327026" y="332658"/>
            <a:ext cx="8497884" cy="100810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2F5597"/>
          </a:solidFill>
          <a:ln>
            <a:noFill/>
            <a:prstDash val="solid"/>
          </a:ln>
        </p:spPr>
        <p:txBody>
          <a:bodyPr vert="horz" wrap="square" lIns="90004" tIns="46798" rIns="90004" bIns="46798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1200" cap="none" spc="0" baseline="0">
                <a:solidFill>
                  <a:srgbClr val="FFFFFF"/>
                </a:solidFill>
                <a:uFillTx/>
                <a:latin typeface="Arial"/>
              </a:rPr>
              <a:t>GRUPA DOCELOWA /OSTATECZNI ODBIORCY WSPARCIA</a:t>
            </a:r>
          </a:p>
        </p:txBody>
      </p:sp>
      <p:sp>
        <p:nvSpPr>
          <p:cNvPr id="3" name="Text Box 6"/>
          <p:cNvSpPr txBox="1"/>
          <p:nvPr/>
        </p:nvSpPr>
        <p:spPr>
          <a:xfrm>
            <a:off x="414241" y="1412775"/>
            <a:ext cx="8352925" cy="504055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342900" marR="0" lvl="0" indent="-342900" algn="just" defTabSz="914400" rtl="0" fontAlgn="auto" hangingPunct="1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libri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  <a:t>Osoby powyżej 30 roku życia (od dnia 30 urodzin) planujące rozpocząć działalność gospodarczą:</a:t>
            </a:r>
          </a:p>
          <a:p>
            <a:pPr marL="342900" marR="0" lvl="0" indent="-342900" algn="just" defTabSz="914400" rtl="0" fontAlgn="auto" hangingPunct="1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libri"/>
              <a:buAutoNum type="alphaLcParenR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  <a:t>bezrobotne,</a:t>
            </a:r>
          </a:p>
          <a:p>
            <a:pPr marL="342900" marR="0" lvl="0" indent="-342900" algn="just" defTabSz="914400" rtl="0" fontAlgn="auto" hangingPunct="1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libri"/>
              <a:buAutoNum type="alphaLcParenR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  <a:t>nieaktywne zawodowo </a:t>
            </a: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  <a:t>( osoby bierne zawodowo)</a:t>
            </a:r>
          </a:p>
          <a:p>
            <a:pPr marL="0" marR="0" lvl="0" indent="0" algn="just" defTabSz="914400" rtl="0" fontAlgn="auto" hangingPunct="1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  <a:ea typeface="Times New Roman"/>
                <a:cs typeface="Times New Roman"/>
              </a:rPr>
              <a:t>należące co najmniej do jednej z poniższych, znajdujących </a:t>
            </a:r>
            <a:br>
              <a:rPr lang="pl-PL" sz="18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  <a:ea typeface="Times New Roman"/>
                <a:cs typeface="Times New Roman"/>
              </a:rPr>
            </a:br>
            <a:r>
              <a:rPr lang="pl-PL" sz="18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  <a:ea typeface="Times New Roman"/>
                <a:cs typeface="Times New Roman"/>
              </a:rPr>
              <a:t>się w najtrudniejszej sytuacji na rynku pracy grup:</a:t>
            </a:r>
          </a:p>
          <a:p>
            <a:pPr marL="342900" marR="0" lvl="0" indent="-342900" algn="l" defTabSz="914400" rtl="0" fontAlgn="auto" hangingPunct="1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  <a:t>osoby powyżej 50 roku życia;</a:t>
            </a:r>
          </a:p>
          <a:p>
            <a:pPr marL="342900" marR="0" lvl="0" indent="-342900" algn="l" defTabSz="914400" rtl="0" fontAlgn="auto" hangingPunct="1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  <a:t>kobiety (szczególnie powracające na rynek pracy po przerwie związanej z urodzeniem dziecka);</a:t>
            </a:r>
          </a:p>
          <a:p>
            <a:pPr marL="342900" marR="0" lvl="0" indent="-342900" algn="l" defTabSz="914400" rtl="0" fontAlgn="auto" hangingPunct="1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  <a:t>osoby z niepełnosprawnościami;</a:t>
            </a:r>
          </a:p>
          <a:p>
            <a:pPr marL="342900" marR="0" lvl="0" indent="-342900" algn="l" defTabSz="914400" rtl="0" fontAlgn="auto" hangingPunct="1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  <a:t>osoby długotrwale bezrobotne;</a:t>
            </a:r>
          </a:p>
          <a:p>
            <a:pPr marL="342900" marR="0" lvl="0" indent="-342900" algn="l" defTabSz="914400" rtl="0" fontAlgn="auto" hangingPunct="1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Lato Light"/>
                <a:ea typeface="Times New Roman"/>
                <a:cs typeface="Times New Roman"/>
              </a:rPr>
              <a:t>osoby o niskich kwalifikacjach.</a:t>
            </a:r>
          </a:p>
          <a:p>
            <a:pPr marL="342900" marR="0" lvl="0" indent="-342900" algn="just" defTabSz="914400" rtl="0" fontAlgn="auto" hangingPunct="1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FF0000"/>
                </a:solidFill>
                <a:uFillTx/>
                <a:latin typeface="Lato Light"/>
              </a:rPr>
              <a:t>Z wyłączeniem osób odbywających karę pozbawienia wolności.</a:t>
            </a:r>
            <a:endParaRPr lang="pl-PL" sz="1800" b="0" i="0" u="none" strike="noStrike" kern="1200" cap="none" spc="0" baseline="0">
              <a:solidFill>
                <a:srgbClr val="FF0000"/>
              </a:solidFill>
              <a:uFillTx/>
              <a:latin typeface="Lato Light"/>
            </a:endParaRPr>
          </a:p>
          <a:p>
            <a:pPr marL="342900" marR="0" lvl="0" indent="-342900" algn="just" defTabSz="914400" rtl="0" fontAlgn="auto" hangingPunct="1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Arial"/>
              <a:buChar char="–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mbria"/>
              <a:ea typeface="Times New Roman"/>
              <a:cs typeface="Times New Roman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mbria"/>
              <a:ea typeface="Times New Roman"/>
              <a:cs typeface="Times New Roman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lo1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5039</TotalTime>
  <Words>3136</Words>
  <Application>Microsoft Office PowerPoint</Application>
  <PresentationFormat>Pokaz na ekranie (4:3)</PresentationFormat>
  <Paragraphs>557</Paragraphs>
  <Slides>52</Slides>
  <Notes>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52</vt:i4>
      </vt:variant>
    </vt:vector>
  </HeadingPairs>
  <TitlesOfParts>
    <vt:vector size="53" baseType="lpstr">
      <vt:lpstr>tlo1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SZCZEGÓŁOWE KRYTERIA DOSTĘPU WERYFIKOWANE NA ETAPIE OCENY FORMALNEJ:</vt:lpstr>
      <vt:lpstr>Slajd 25</vt:lpstr>
      <vt:lpstr>Slajd 26</vt:lpstr>
      <vt:lpstr>Slajd 27</vt:lpstr>
      <vt:lpstr> SZCZEGÓŁOWE KRYTERIA DODATKOWE (punktowe) </vt:lpstr>
      <vt:lpstr> SZCZEGÓŁOWE KRYTERIA DODATKOWE (punktowe) </vt:lpstr>
      <vt:lpstr> SZCZEGÓŁOWE KRYTERIA DODATKOWE (punktowe) </vt:lpstr>
      <vt:lpstr> SZCZEGÓŁOWE KRYTERIA DODATKOWE (punktowe) </vt:lpstr>
      <vt:lpstr> SZCZEGÓŁOWE KRYTERIA DODATKOWE (punktowe) </vt:lpstr>
      <vt:lpstr> SZCZEGÓŁOWE KRYTERIA DODATKOWE (punktowe) </vt:lpstr>
      <vt:lpstr>Slajd 34</vt:lpstr>
      <vt:lpstr>Slajd 35</vt:lpstr>
      <vt:lpstr>Slajd 36</vt:lpstr>
      <vt:lpstr>Slajd 37</vt:lpstr>
      <vt:lpstr>Slajd 38</vt:lpstr>
      <vt:lpstr>Slajd 39</vt:lpstr>
      <vt:lpstr>Slajd 40</vt:lpstr>
      <vt:lpstr>Slajd 41</vt:lpstr>
      <vt:lpstr>Slajd 42</vt:lpstr>
      <vt:lpstr>Slajd 43</vt:lpstr>
      <vt:lpstr>Slajd 44</vt:lpstr>
      <vt:lpstr>Slajd 45</vt:lpstr>
      <vt:lpstr>Slajd 46</vt:lpstr>
      <vt:lpstr>Slajd 47</vt:lpstr>
      <vt:lpstr>OGÓLNE KRYTERIUM NEGOCJACYJNE (zerojedynkowe)</vt:lpstr>
      <vt:lpstr>Slajd 49</vt:lpstr>
      <vt:lpstr>Slajd 50</vt:lpstr>
      <vt:lpstr>Slajd 51</vt:lpstr>
      <vt:lpstr>Slajd 52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LENOVO USER</dc:creator>
  <cp:lastModifiedBy>mkasperkiewicz</cp:lastModifiedBy>
  <cp:revision>1022</cp:revision>
  <dcterms:created xsi:type="dcterms:W3CDTF">2015-02-26T08:11:14Z</dcterms:created>
  <dcterms:modified xsi:type="dcterms:W3CDTF">2017-09-27T07:26:57Z</dcterms:modified>
</cp:coreProperties>
</file>