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84"/>
  </p:notesMasterIdLst>
  <p:handoutMasterIdLst>
    <p:handoutMasterId r:id="rId85"/>
  </p:handoutMasterIdLst>
  <p:sldIdLst>
    <p:sldId id="433" r:id="rId2"/>
    <p:sldId id="479" r:id="rId3"/>
    <p:sldId id="582" r:id="rId4"/>
    <p:sldId id="434" r:id="rId5"/>
    <p:sldId id="480" r:id="rId6"/>
    <p:sldId id="481" r:id="rId7"/>
    <p:sldId id="482" r:id="rId8"/>
    <p:sldId id="483" r:id="rId9"/>
    <p:sldId id="435" r:id="rId10"/>
    <p:sldId id="484" r:id="rId11"/>
    <p:sldId id="552" r:id="rId12"/>
    <p:sldId id="437" r:id="rId13"/>
    <p:sldId id="553" r:id="rId14"/>
    <p:sldId id="438" r:id="rId15"/>
    <p:sldId id="569" r:id="rId16"/>
    <p:sldId id="439" r:id="rId17"/>
    <p:sldId id="440" r:id="rId18"/>
    <p:sldId id="441" r:id="rId19"/>
    <p:sldId id="485" r:id="rId20"/>
    <p:sldId id="487" r:id="rId21"/>
    <p:sldId id="548" r:id="rId22"/>
    <p:sldId id="549" r:id="rId23"/>
    <p:sldId id="550" r:id="rId24"/>
    <p:sldId id="551" r:id="rId25"/>
    <p:sldId id="523" r:id="rId26"/>
    <p:sldId id="525" r:id="rId27"/>
    <p:sldId id="526" r:id="rId28"/>
    <p:sldId id="527" r:id="rId29"/>
    <p:sldId id="528" r:id="rId30"/>
    <p:sldId id="532" r:id="rId31"/>
    <p:sldId id="547" r:id="rId32"/>
    <p:sldId id="537" r:id="rId33"/>
    <p:sldId id="541" r:id="rId34"/>
    <p:sldId id="546" r:id="rId35"/>
    <p:sldId id="578" r:id="rId36"/>
    <p:sldId id="580" r:id="rId37"/>
    <p:sldId id="488" r:id="rId38"/>
    <p:sldId id="489" r:id="rId39"/>
    <p:sldId id="490" r:id="rId40"/>
    <p:sldId id="491" r:id="rId41"/>
    <p:sldId id="492" r:id="rId42"/>
    <p:sldId id="567" r:id="rId43"/>
    <p:sldId id="568" r:id="rId44"/>
    <p:sldId id="566" r:id="rId45"/>
    <p:sldId id="555" r:id="rId46"/>
    <p:sldId id="493" r:id="rId47"/>
    <p:sldId id="494" r:id="rId48"/>
    <p:sldId id="495" r:id="rId49"/>
    <p:sldId id="496" r:id="rId50"/>
    <p:sldId id="497" r:id="rId51"/>
    <p:sldId id="499" r:id="rId52"/>
    <p:sldId id="500" r:id="rId53"/>
    <p:sldId id="501" r:id="rId54"/>
    <p:sldId id="573" r:id="rId55"/>
    <p:sldId id="574" r:id="rId56"/>
    <p:sldId id="502" r:id="rId57"/>
    <p:sldId id="503" r:id="rId58"/>
    <p:sldId id="576" r:id="rId59"/>
    <p:sldId id="504" r:id="rId60"/>
    <p:sldId id="581" r:id="rId61"/>
    <p:sldId id="572" r:id="rId62"/>
    <p:sldId id="575" r:id="rId63"/>
    <p:sldId id="506" r:id="rId64"/>
    <p:sldId id="577" r:id="rId65"/>
    <p:sldId id="507" r:id="rId66"/>
    <p:sldId id="508" r:id="rId67"/>
    <p:sldId id="509" r:id="rId68"/>
    <p:sldId id="556" r:id="rId69"/>
    <p:sldId id="557" r:id="rId70"/>
    <p:sldId id="558" r:id="rId71"/>
    <p:sldId id="559" r:id="rId72"/>
    <p:sldId id="512" r:id="rId73"/>
    <p:sldId id="513" r:id="rId74"/>
    <p:sldId id="560" r:id="rId75"/>
    <p:sldId id="561" r:id="rId76"/>
    <p:sldId id="562" r:id="rId77"/>
    <p:sldId id="570" r:id="rId78"/>
    <p:sldId id="563" r:id="rId79"/>
    <p:sldId id="564" r:id="rId80"/>
    <p:sldId id="474" r:id="rId81"/>
    <p:sldId id="475" r:id="rId82"/>
    <p:sldId id="477" r:id="rId83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DED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355" autoAdjust="0"/>
  </p:normalViewPr>
  <p:slideViewPr>
    <p:cSldViewPr>
      <p:cViewPr>
        <p:scale>
          <a:sx n="110" d="100"/>
          <a:sy n="110" d="100"/>
        </p:scale>
        <p:origin x="-15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agłówka 1"/>
          <p:cNvSpPr txBox="1">
            <a:spLocks noGrp="1"/>
          </p:cNvSpPr>
          <p:nvPr>
            <p:ph type="hdr" sz="quarter"/>
          </p:nvPr>
        </p:nvSpPr>
        <p:spPr bwMode="auto">
          <a:xfrm>
            <a:off x="0" y="1"/>
            <a:ext cx="297272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hangingPunct="0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8675" name="Symbol zastępczy daty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3645" y="1"/>
            <a:ext cx="2972724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hangingPunct="0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47A2FB9-8981-4144-9D43-997281554B07}" type="datetime1">
              <a:rPr lang="pl-PL"/>
              <a:pPr/>
              <a:t>2017-08-22</a:t>
            </a:fld>
            <a:endParaRPr lang="pl-PL"/>
          </a:p>
        </p:txBody>
      </p:sp>
      <p:sp>
        <p:nvSpPr>
          <p:cNvPr id="28676" name="Symbol zastępczy stopki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428244"/>
            <a:ext cx="297272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hangingPunct="0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8677" name="Symbol zastępczy numeru slajdu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3645" y="9428244"/>
            <a:ext cx="2972724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hangingPunct="0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4D50810-3D1E-4BC0-8C69-1404B75AA7A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358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72725" cy="49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3" tIns="46026" rIns="92053" bIns="46026" anchor="t" anchorCtr="0" compatLnSpc="1"/>
          <a:lstStyle>
            <a:lvl1pPr marL="0" marR="0" lvl="0" indent="0" algn="l" defTabSz="92052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"/>
          </p:nvPr>
        </p:nvSpPr>
        <p:spPr>
          <a:xfrm>
            <a:off x="3883645" y="1"/>
            <a:ext cx="2972724" cy="49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3" tIns="46026" rIns="92053" bIns="46026" anchor="t" anchorCtr="0" compatLnSpc="1"/>
          <a:lstStyle>
            <a:lvl1pPr marL="0" marR="0" lvl="0" indent="0" algn="r" defTabSz="92052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>
              <a:defRPr/>
            </a:pPr>
            <a:fld id="{567E6920-386A-40BD-952F-A7D9F7270557}" type="datetime1">
              <a:rPr lang="pl-PL"/>
              <a:pPr>
                <a:defRPr/>
              </a:pPr>
              <a:t>2017-08-22</a:t>
            </a:fld>
            <a:endParaRPr/>
          </a:p>
        </p:txBody>
      </p:sp>
      <p:sp>
        <p:nvSpPr>
          <p:cNvPr id="17412" name="Symbol zastępczy obrazu slajd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6150" y="742950"/>
            <a:ext cx="4965700" cy="3724275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Symbol zastępczy notatek 4"/>
          <p:cNvSpPr txBox="1">
            <a:spLocks noGrp="1"/>
          </p:cNvSpPr>
          <p:nvPr>
            <p:ph type="body" sz="quarter" idx="3"/>
          </p:nvPr>
        </p:nvSpPr>
        <p:spPr>
          <a:xfrm>
            <a:off x="685637" y="4715711"/>
            <a:ext cx="5486727" cy="4466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3" tIns="46026" rIns="92053" bIns="46026" anchor="t" anchorCtr="0" compatLnSpc="1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9428244"/>
            <a:ext cx="2972725" cy="49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3" tIns="46026" rIns="92053" bIns="46026" anchor="b" anchorCtr="0" compatLnSpc="1"/>
          <a:lstStyle>
            <a:lvl1pPr marL="0" marR="0" lvl="0" indent="0" algn="l" defTabSz="92052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83645" y="9428244"/>
            <a:ext cx="2972724" cy="49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3" tIns="46026" rIns="92053" bIns="46026" anchor="b" anchorCtr="0" compatLnSpc="1"/>
          <a:lstStyle>
            <a:lvl1pPr marL="0" marR="0" lvl="0" indent="0" algn="r" defTabSz="92052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>
              <a:defRPr/>
            </a:pPr>
            <a:fld id="{779CC88B-D7D6-469F-8667-9EE4FFD455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3517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  <a:p>
            <a:pPr eaLnBrk="1" hangingPunct="1">
              <a:spcBef>
                <a:spcPct val="0"/>
              </a:spcBef>
            </a:pPr>
            <a:endParaRPr lang="pl-PL" smtClean="0"/>
          </a:p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C8502-45DB-4908-BE6D-876861A968D9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b="1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9F0A50-8B79-4C22-872A-5B02ED5B7765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80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81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BF4A-F166-4FE9-9E2C-E2CF7E35F82E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20B5-48A3-4BB5-A011-BB64B0D365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885D-D698-4300-B21B-56AF6DBB47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885D-D698-4300-B21B-56AF6DBB47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885D-D698-4300-B21B-56AF6DBB47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408F-B735-4981-8BD4-D812E6D9C6D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69B5-4CD5-45C6-9C66-B0ECA99187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89A4-79B2-4057-A63F-E5AA2EC151F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22AE-813E-4AFF-A047-E51F6BB4BE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B6F7-7D32-49C4-BED3-A3C010E4DC2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6D6F-9922-4B0E-A290-6638E599036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3826-C6B2-4A2F-8CF2-BEB94775635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0125-7D68-42BA-8818-777353EA8F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03A6328-7DAC-4EF1-A3BE-3A27252F7BA8}" type="datetimeFigureOut">
              <a:rPr lang="pl-PL" smtClean="0"/>
              <a:pPr/>
              <a:t>2017-08-22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2885D-D698-4300-B21B-56AF6DBB47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kiw-pokl.org.pl/" TargetMode="External"/><Relationship Id="rId2" Type="http://schemas.openxmlformats.org/officeDocument/2006/relationships/hyperlink" Target="http://www.equal.org.pl/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efs@wup-katowice.p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iuro@subregion.pl" TargetMode="External"/><Relationship Id="rId4" Type="http://schemas.openxmlformats.org/officeDocument/2006/relationships/hyperlink" Target="https://rpo.slaskie.pl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fs@wup-katowice.p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491880" y="1844824"/>
            <a:ext cx="5252517" cy="152400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98438">
              <a:lnSpc>
                <a:spcPct val="150000"/>
              </a:lnSpc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Najważniejsze zapisy Regulaminu konkursu </a:t>
            </a:r>
            <a:b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</a:b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nr RPSL.07.01.02- IP.02-24-035/17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ctr" defTabSz="198438">
              <a:lnSpc>
                <a:spcPct val="150000"/>
              </a:lnSpc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oraz 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Arial" pitchFamily="34" charset="0"/>
              </a:rPr>
              <a:t>najczęściej pojawiające się błędy </a:t>
            </a:r>
            <a:b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Arial" pitchFamily="34" charset="0"/>
              </a:rPr>
            </a:b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Arial" pitchFamily="34" charset="0"/>
              </a:rPr>
              <a:t>we wnioskach o dofinansowanie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572000" y="5085184"/>
            <a:ext cx="1817688" cy="646112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 dirty="0">
                <a:solidFill>
                  <a:srgbClr val="636466"/>
                </a:solidFill>
                <a:latin typeface="Lato" pitchFamily="34" charset="-18"/>
              </a:rPr>
              <a:t>Spotkanie informacyjne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6372200" y="4941168"/>
            <a:ext cx="2501900" cy="938213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algn="ctr" eaLnBrk="1" hangingPunct="1"/>
            <a:r>
              <a:rPr lang="pl-PL" altLang="pl-PL" sz="1100" dirty="0">
                <a:solidFill>
                  <a:srgbClr val="636466"/>
                </a:solidFill>
                <a:latin typeface="Lato" pitchFamily="34" charset="-18"/>
              </a:rPr>
              <a:t>     Wojewódzki Urząd Pracy w Katowicach/</a:t>
            </a:r>
          </a:p>
          <a:p>
            <a:pPr algn="ctr" eaLnBrk="1" hangingPunct="1"/>
            <a:r>
              <a:rPr lang="pl-PL" altLang="pl-PL" sz="1100" dirty="0">
                <a:solidFill>
                  <a:srgbClr val="636466"/>
                </a:solidFill>
                <a:latin typeface="Lato" pitchFamily="34" charset="-18"/>
              </a:rPr>
              <a:t>      Wydział Zarządzania EFS/</a:t>
            </a:r>
          </a:p>
          <a:p>
            <a:pPr algn="ctr" eaLnBrk="1" hangingPunct="1"/>
            <a:r>
              <a:rPr lang="pl-PL" altLang="pl-PL" sz="1100" dirty="0" smtClean="0">
                <a:solidFill>
                  <a:srgbClr val="636466"/>
                </a:solidFill>
                <a:latin typeface="Lato" pitchFamily="34" charset="-18"/>
              </a:rPr>
              <a:t>23 sierpnia 2017 </a:t>
            </a:r>
            <a:r>
              <a:rPr lang="pl-PL" altLang="pl-PL" sz="1100" dirty="0">
                <a:solidFill>
                  <a:srgbClr val="636466"/>
                </a:solidFill>
                <a:latin typeface="Lato" pitchFamily="34" charset="-18"/>
              </a:rPr>
              <a:t>r.</a:t>
            </a:r>
          </a:p>
        </p:txBody>
      </p:sp>
      <p:pic>
        <p:nvPicPr>
          <p:cNvPr id="2055" name="Obraz 7" descr="C:\Users\abanach\Desktop\loga 2017 no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5949950"/>
            <a:ext cx="49688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71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endParaRPr lang="pl-PL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Instytucje partnerstwa lokalnego</a:t>
            </a:r>
          </a:p>
          <a:p>
            <a:pPr marL="3175" algn="just">
              <a:spcBef>
                <a:spcPts val="0"/>
              </a:spcBef>
              <a:spcAft>
                <a:spcPts val="300"/>
              </a:spcAft>
            </a:pPr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ea typeface="Times New Roman"/>
                <a:cs typeface="Times New Roman"/>
              </a:rPr>
              <a:t>Instytucją partnerstwa lokalnego zgodnie z art.6 ust. 7 </a:t>
            </a:r>
            <a:r>
              <a:rPr lang="pl-PL" sz="1400" i="1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ea typeface="Times New Roman"/>
                <a:cs typeface="Times New Roman"/>
              </a:rPr>
              <a:t>Ustawy o promocji zatrudnienia i instytucjach rynku pracy jest:</a:t>
            </a:r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ea typeface="Times New Roman"/>
                <a:cs typeface="Times New Roman"/>
              </a:rPr>
              <a:t> grupa instytucji realizujących na podstawie umowy przedsięwzięcia i projekty na rzecz rynku pracy.</a:t>
            </a:r>
          </a:p>
          <a:p>
            <a:pPr marL="3175" algn="just">
              <a:spcBef>
                <a:spcPts val="0"/>
              </a:spcBef>
              <a:spcAft>
                <a:spcPts val="300"/>
              </a:spcAft>
            </a:pPr>
            <a:endParaRPr lang="pl-PL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  <a:ea typeface="Times New Roman"/>
              <a:cs typeface="Times New Roman"/>
            </a:endParaRPr>
          </a:p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Lokalne Grupy Działania</a:t>
            </a:r>
          </a:p>
          <a:p>
            <a:pPr lvl="0" algn="just"/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(w skrócie "LGD") –  jest to rodzaj partnerstwa terytorialnego tworzonego zwykle na obszarach wiejskich, zrzeszającego przedstawicieli lokalnych organizacji (z sektora publicznego, prywatnego i pozarządowego) oraz mieszkańców danego obszaru wyznaczonego granicą  gmin członkowskich. W Polsce podstawą prawną funkcjonowania LGD są ustawy: o wspieraniu rozwoju obszarów wiejskich oraz o stowarzyszeniach.</a:t>
            </a:r>
            <a:endParaRPr lang="pl-PL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  <a:ea typeface="Times New Roman"/>
              <a:cs typeface="Times New Roman"/>
            </a:endParaRPr>
          </a:p>
          <a:p>
            <a:pPr algn="just">
              <a:buNone/>
            </a:pPr>
            <a:endParaRPr lang="pl-PL" sz="1600" dirty="0" smtClean="0">
              <a:latin typeface="Lato lait"/>
            </a:endParaRPr>
          </a:p>
          <a:p>
            <a:pPr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Lato lait"/>
              </a:rPr>
              <a:t>W odniesieniu do typu 4 operacji</a:t>
            </a:r>
            <a:r>
              <a:rPr lang="pl-PL" sz="1600" dirty="0" smtClean="0">
                <a:solidFill>
                  <a:srgbClr val="FF0000"/>
                </a:solidFill>
                <a:latin typeface="Lato lait"/>
              </a:rPr>
              <a:t>:</a:t>
            </a:r>
          </a:p>
          <a:p>
            <a:pPr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Wyłącznie podmioty prowadzące agencje zatrudnienia oraz podmioty, o których mowa w art. 18c ust. 1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pkt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2  i 3 oraz ust. 2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pkt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3 ustawy o promocji zatrudnienia i instytucjach rynku pracy, po uzyskaniu akredytacji, o której mowa w art. 36 a ust. 4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pkt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2 wskazanej ustawy.</a:t>
            </a:r>
          </a:p>
          <a:p>
            <a:pPr algn="ctr">
              <a:buNone/>
              <a:defRPr/>
            </a:pPr>
            <a:endParaRPr lang="pl-PL" b="1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PODMIOTY UPRAWNIONE DO UBIEGANIA SIĘ O DOFINANSOWANIE PROJEKTU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endParaRPr lang="pl-PL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ctr"/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WAŻNE!</a:t>
            </a:r>
          </a:p>
          <a:p>
            <a:pPr algn="ctr"/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dofinansowanie aplikować mogą wnioskodawcy, których projekty będą realizowane </a:t>
            </a:r>
            <a:r>
              <a:rPr lang="pl-PL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obszarach rewitalizowanych Subregionu Zachodniego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PODMIOTY UPRAWNIONE DO UBIEGANIA SIĘ O DOFINANSOWANIE PROJEKTU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dirty="0" smtClean="0">
              <a:latin typeface="Lato lait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Latha" pitchFamily="34" charset="0"/>
              </a:rPr>
              <a:t>Grupę docelową projektu stanowią:</a:t>
            </a:r>
          </a:p>
          <a:p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  <a:cs typeface="Latha" pitchFamily="34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Osoby powyżej 30 roku życia (od dnia 30 urodzin):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a) bezrobotne;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b) nieaktywne zawodowo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 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zwłaszcza te należące co najmniej do jednej z poniższych, znajdujących się w najtrudniejszej sytuacji na rynku pracy grup:</a:t>
            </a:r>
          </a:p>
          <a:p>
            <a:pPr>
              <a:buNone/>
            </a:pP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osoby powyżej 50 roku życia;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kobiety;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osoby z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niepełnosprawnościami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osoby długotrwale bezrobotne;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osoby o niskich kwalifikacjach.</a:t>
            </a:r>
          </a:p>
          <a:p>
            <a:pPr>
              <a:buNone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 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Z wyłączeniem osób odbywających karę pozbawienia wolności.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GRUPA DOCELOWA /OSTATECZNI ODBIORCY WSPARCIA</a:t>
            </a:r>
            <a:endParaRPr lang="pl-PL" altLang="pl-PL" sz="1500" b="1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Lato lait"/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UWAGA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pamiętać, że uczestnikiem projektu jest osoba fizyczna zamieszkująca na obszarze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rewitalizowanym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Subregionu Zachodniego Województwa Śląskiego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oraz</a:t>
            </a:r>
            <a:r>
              <a:rPr lang="pl-P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bezpośrednio korzystająca z interwencji EFS.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GRUPA DOCELOWA /OSTATECZNI ODBIORCY WSPARCIA</a:t>
            </a:r>
            <a:endParaRPr lang="pl-PL" altLang="pl-PL" sz="1500" b="1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dirty="0" smtClean="0">
              <a:latin typeface="Lato lait"/>
            </a:endParaRPr>
          </a:p>
          <a:p>
            <a:pPr algn="just"/>
            <a:r>
              <a:rPr lang="x-none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Wsparcie indywidualnej i kompleksowej aktywizacji zawodowo-edukacyjnej osób ma opierać się na </a:t>
            </a:r>
            <a:r>
              <a:rPr lang="x-none" b="1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co najmniej trzech elementach </a:t>
            </a:r>
            <a:r>
              <a:rPr lang="x-none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indywidualnej i kompleksowej pomocy (dwa z nich wskazane jako obligatoryjne, trzeci i kolejne – fakultatywne – wybierane w zależności od potrzeb i możliwości osób, którym udzielane jest wsparcie).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rabicPeriod"/>
            </a:pP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rabicPeriod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Instrumenty i usługi rynku pracy służące indywidualizacji wsparcia oraz pomocy w zakresie określenia ścieżki zawodowej (obligatoryjne)*:</a:t>
            </a:r>
          </a:p>
          <a:p>
            <a:pPr lvl="0" algn="just">
              <a:buFont typeface="+mj-lt"/>
              <a:buAutoNum type="arabicPeriod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lphaL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identyfikacja potrzeb osób pozostających bez zatrudnienia oraz diagnozowanie możliwości w zakresie doskonalenia zawodowego, w tym identyfikacja stopnia oddalenia od rynku pracy;</a:t>
            </a:r>
          </a:p>
          <a:p>
            <a:pPr lvl="0" algn="just">
              <a:buFont typeface="+mj-lt"/>
              <a:buAutoNum type="alphaLcPeriod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lphaL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kompleksowe i indywidualne pośrednictwo pracy w zakresie wyboru zawodu zgodnego z kwalifikacjami i kompetencjami wspieranej osoby lub poradnictwo zawodowe w zakresie planowania rozwoju kariery zawodowej, w tym podnoszenia lub uzupełniania kompetencji i kwalifikacji zawodowych.</a:t>
            </a:r>
            <a:endParaRPr lang="pl-PL" sz="1600" dirty="0" smtClean="0">
              <a:latin typeface="Lato lait"/>
            </a:endParaRPr>
          </a:p>
          <a:p>
            <a:pPr algn="just">
              <a:buNone/>
            </a:pPr>
            <a:r>
              <a:rPr lang="pl-PL" sz="1600" dirty="0" smtClean="0">
                <a:latin typeface="Lato lait"/>
              </a:rPr>
              <a:t>      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dirty="0" smtClean="0">
              <a:latin typeface="Lato lait"/>
            </a:endParaRPr>
          </a:p>
          <a:p>
            <a:pPr algn="just"/>
            <a:endParaRPr lang="pl-PL" dirty="0" smtClean="0"/>
          </a:p>
          <a:p>
            <a:pPr algn="just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Opracowane IPD ma  pozwolić na dopasowanie pomocy odpowiednio do sytuacji uczestnika, jego potrzeb, możliwości oraz posiadanych kompetencji. IPD może być modyfikowany w trakcie jego realizacji z powodu zmiany osobistej sytuacji uczestnika projektu bądź też zewnętrznych uwarunkowań mających wpływ na przebieg realizacji ścieżki aktywizacji zawodowej. </a:t>
            </a:r>
          </a:p>
          <a:p>
            <a:pPr algn="just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algn="just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każdym etapie realizacji IPD uczestnik projektu powinien mieć zapewniony dostęp do usługi pośrednictwa pracy.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ait"/>
              </a:rPr>
              <a:t>      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rabicPeriod" startAt="2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Instrumenty i usługi rynku pracy skierowane do osób, u których zidentyfikowano potrzebę uzupełnienia lub zdobycia nowych umiejętności i kompetencji, w tym m.in.:</a:t>
            </a:r>
          </a:p>
          <a:p>
            <a:pPr lvl="0" algn="just">
              <a:buFont typeface="+mj-lt"/>
              <a:buAutoNum type="arabicPeriod" startAt="2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lphaL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nabywanie, podwyższanie lub dostosowywanie kompetencji i kwalifikacji, niezbędnych na rynku pracy w kontekście zidentyfikowanych potrzeb osoby, której udzielane jest wsparcie, m.in. poprzez wysokiej jakości szkolenia*.</a:t>
            </a:r>
          </a:p>
          <a:p>
            <a:pPr lvl="0" algn="just">
              <a:buFont typeface="+mj-lt"/>
              <a:buAutoNum type="alphaLcPeriod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UWAGA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Informacje dotyczące kwalifikacji zostały zawarte w załączniku nr 17 do Regulaminu konkursu.</a:t>
            </a:r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+mj-lt"/>
              <a:buAutoNum type="arabicPeriod" startAt="3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Instrumenty i usługi rynku pracy służące zdobyciu doświadczenia zawodowego wymaganego przez pracodawców jak i przedsiębiorców, w tym m.in.: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x-none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nabywanie lub uzupełnianie doświadczenia zawodowego oraz praktycznych umiejętności w zakresie wykonywania danego zawodu, m.in. poprzez staże i praktyki, spełniające standardy wskazane w Europejskich Ramach Jakości Praktyk i Staży oraz w Polskich Ramach Jakości Staży i Praktyk;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marL="342900" lvl="0" indent="-342900" algn="just">
              <a:buFont typeface="+mj-lt"/>
              <a:buAutoNum type="alphaLcPeriod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wsparcie zatrudnienia osoby pozostającej bez zatrudnienia u przedsiębiorcy lub innego pracodawcy, stanowiące zachętę do zatrudnienia, m.in. poprzez pokrycie kosztów subsydiowania zatrudnienia dla osób, u których zidentyfikowano adekwatność tej formy wsparcia, refundację wyposażenia lub doposażenia stanowiska (wyłącznie w połączeniu z subsydiowanym zatrudnieniem)</a:t>
            </a:r>
          </a:p>
          <a:p>
            <a:pPr algn="just">
              <a:buFont typeface="Arial" charset="0"/>
              <a:buChar char="•"/>
            </a:pP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pl-PL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rabicPeriod" startAt="4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Działania EURES związane z bezpośrednim świadczeniem usług dla osób bezrobotnych, nieaktywnych zawodowo i pracodawców:</a:t>
            </a:r>
          </a:p>
          <a:p>
            <a:pPr lvl="0" algn="just">
              <a:buFont typeface="+mj-lt"/>
              <a:buAutoNum type="arabicPeriod" startAt="4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lvl="0" algn="just">
              <a:buFont typeface="+mj-lt"/>
              <a:buAutoNum type="alphaLcPeriod"/>
            </a:pPr>
            <a:r>
              <a:rPr lang="x-none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pośrednictwo pracy w ramach sieci EURES obejmujące działania, o których mowaw art. 36 ust. 1 ustawy o promocji zatrudnienia i instytucjach rynku pracy oraz inne usługi świadczone w ramach tej sieci, określone w przepisach Unii Europejskiej.</a:t>
            </a:r>
            <a:endParaRPr lang="pl-PL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just"/>
            <a:endParaRPr lang="pl-PL" sz="1600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116013" y="1628774"/>
            <a:ext cx="691237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pl-PL" sz="1400" b="1" dirty="0" smtClean="0"/>
          </a:p>
          <a:p>
            <a:pPr marL="342900" indent="-342900">
              <a:defRPr/>
            </a:pPr>
            <a:endParaRPr lang="pl-PL" sz="1400" b="1" dirty="0" smtClean="0"/>
          </a:p>
          <a:p>
            <a:pPr marL="342900" indent="-342900">
              <a:defRPr/>
            </a:pPr>
            <a:endParaRPr lang="pl-PL" sz="1400" b="1" dirty="0" smtClean="0"/>
          </a:p>
          <a:p>
            <a:pPr marL="342900" indent="-342900">
              <a:defRPr/>
            </a:pPr>
            <a:endParaRPr lang="pl-PL" sz="1400" b="1" dirty="0" smtClean="0"/>
          </a:p>
          <a:p>
            <a:pPr marL="342900" indent="-342900">
              <a:defRPr/>
            </a:pPr>
            <a:endParaRPr lang="pl-PL" sz="1400" b="1" dirty="0" smtClean="0"/>
          </a:p>
          <a:p>
            <a:pPr marL="342900" indent="-342900">
              <a:defRPr/>
            </a:pPr>
            <a:endParaRPr lang="pl-PL" sz="1400" b="1" dirty="0" smtClean="0"/>
          </a:p>
          <a:p>
            <a:pPr marL="342900" indent="-342900" algn="ctr">
              <a:defRPr/>
            </a:pPr>
            <a:r>
              <a:rPr lang="pl-PL" sz="2000" b="1" dirty="0" smtClean="0">
                <a:solidFill>
                  <a:srgbClr val="636466"/>
                </a:solidFill>
                <a:latin typeface="Lato Light"/>
              </a:rPr>
              <a:t>	Wnioskodawca jest zobowiązany do wskazania w treści wniosku o dofinansowanie typu operacji, w ramach którego realizowane będą poszczególne zadania/działania</a:t>
            </a: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TYPY PROJEKTÓW MOŻLIWYCH DO REALIZACJI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013" y="2133600"/>
            <a:ext cx="72723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Oś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Priorytetowa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VII</a:t>
            </a:r>
          </a:p>
          <a:p>
            <a:pPr algn="ctr">
              <a:defRPr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Regionalny rynek pracy</a:t>
            </a: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Działanie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>7.1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  <a:t/>
            </a:r>
            <a:b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charset="0"/>
              </a:rPr>
            </a:b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Aktywne formy przeciwdziałania bezrobociu</a:t>
            </a: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Podziałanie 7.1.2 </a:t>
            </a:r>
            <a:b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</a:b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  <a:latin typeface="Lato lait"/>
              </a:rPr>
              <a:t>Poprawa zdolności do zatrudnienia osób poszukujących pracy i pozostających bez pracy na obszarach rewitalizowanych – RIT Subregionu Zachodniego Województwa Śląskiego</a:t>
            </a:r>
          </a:p>
          <a:p>
            <a:pPr algn="ctr">
              <a:buNone/>
              <a:defRPr/>
            </a:pP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Regionalny Program Operacyjny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Województwa Śląskiego na lata 2014-2020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986" y="1093913"/>
            <a:ext cx="8277423" cy="5372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endParaRPr lang="pl-PL" dirty="0" smtClean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7025" y="1052736"/>
            <a:ext cx="8277423" cy="55163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pl-PL" dirty="0" smtClean="0">
              <a:latin typeface="Lato Light"/>
            </a:endParaRPr>
          </a:p>
          <a:p>
            <a:endParaRPr lang="pl-PL" dirty="0" smtClean="0">
              <a:latin typeface="Lato Light"/>
            </a:endParaRPr>
          </a:p>
          <a:p>
            <a:endParaRPr lang="pl-PL" dirty="0" smtClean="0">
              <a:latin typeface="Lato Light"/>
            </a:endParaRPr>
          </a:p>
          <a:p>
            <a:endParaRPr lang="pl-PL" dirty="0" smtClean="0">
              <a:latin typeface="Lato Light"/>
            </a:endParaRPr>
          </a:p>
          <a:p>
            <a:pPr marL="342900" lvl="0" indent="-342900" algn="just" eaLnBrk="0" hangingPunct="0">
              <a:buFont typeface="+mj-lt"/>
              <a:buAutoNum type="alphaLcPeriod"/>
            </a:pPr>
            <a:endParaRPr lang="pl-PL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Strzałka w dół 15"/>
          <p:cNvSpPr/>
          <p:nvPr/>
        </p:nvSpPr>
        <p:spPr>
          <a:xfrm>
            <a:off x="4139952" y="1628800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7544" y="1844824"/>
          <a:ext cx="813690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36104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latin typeface="Lato Light"/>
                        </a:rPr>
                        <a:t>Monitoring prowadzony przez doradcę w trakcie całej ścieżki aktywizacji zawodowej uczestnika projektu, w tym : analiza działań</a:t>
                      </a:r>
                      <a:endParaRPr lang="pl-PL" sz="1400" dirty="0" smtClean="0">
                        <a:latin typeface="Lato Light"/>
                      </a:endParaRPr>
                    </a:p>
                    <a:p>
                      <a:pPr lvl="0"/>
                      <a:r>
                        <a:rPr lang="pl-PL" sz="1400" b="1" dirty="0" smtClean="0">
                          <a:latin typeface="Lato Light"/>
                        </a:rPr>
                        <a:t> weryfikacja/ modyfikacja IPD</a:t>
                      </a:r>
                      <a:endParaRPr lang="pl-PL" sz="1400" dirty="0" smtClean="0">
                        <a:latin typeface="La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latin typeface="Lato Light"/>
                        </a:rPr>
                        <a:t>Pośrednictwa pracy </a:t>
                      </a:r>
                      <a:endParaRPr lang="pl-PL" sz="1400" dirty="0" smtClean="0">
                        <a:latin typeface="Lato Light"/>
                      </a:endParaRPr>
                    </a:p>
                    <a:p>
                      <a:r>
                        <a:rPr lang="pl-PL" sz="1400" b="1" dirty="0" smtClean="0">
                          <a:latin typeface="Lato Light"/>
                        </a:rPr>
                        <a:t>( dostępne na każdym etapie realizacji Projektu )</a:t>
                      </a:r>
                      <a:endParaRPr lang="pl-PL" sz="1400" dirty="0">
                        <a:latin typeface="Lato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395536" y="980728"/>
          <a:ext cx="8280920" cy="59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59016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Lato Light"/>
                        </a:rPr>
                        <a:t>Opracowanie IPD w oparciu o rozpoznanie aktualnej sytuacji uczestnika projektu </a:t>
                      </a:r>
                      <a:br>
                        <a:rPr lang="pl-PL" sz="1400" b="1" dirty="0" smtClean="0">
                          <a:latin typeface="Lato Light"/>
                        </a:rPr>
                      </a:br>
                      <a:r>
                        <a:rPr lang="pl-PL" sz="1400" b="1" dirty="0" smtClean="0">
                          <a:latin typeface="Lato Light"/>
                        </a:rPr>
                        <a:t>i identyfikacje jego potrzeb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67544" y="2996952"/>
          <a:ext cx="828092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216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Poradnictwo (indywidualne/grupowe);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Wsparcie psychologiczne;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Praca metodą Trenera Zatrudnienia Wspomaganego;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Szkolenia;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Staże/ praktyki zawodowe; </a:t>
                      </a:r>
                      <a:endParaRPr lang="pl-PL" sz="1400" b="1" u="sng" kern="1200" dirty="0" smtClean="0">
                        <a:solidFill>
                          <a:schemeClr val="lt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Dotacje na doposażenie i wyposażenie stanowiska u pracodawcy;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Subsydiowane zatrudnienie;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Zatrudnienie wspomagane;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Inicjatywy na rzecz podnoszenia zdolności do mobilności geograficznej;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Wsparcie towarzyszące;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467544" y="5805264"/>
          <a:ext cx="8280920" cy="59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59016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KAŻDA Z POWYŻSZYCH FORM PROWADZI DO WEJŚCIA NA RYNEK PRACY, CZYLI DO PODJĘCIA ZATRUDNIENIA PRZEZ 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Lato Light"/>
                          <a:ea typeface="+mn-ea"/>
                          <a:cs typeface="+mn-cs"/>
                        </a:rPr>
                        <a:t>UCZESTNIKA PROJEKTU</a:t>
                      </a:r>
                      <a:endParaRPr lang="pl-PL" sz="1400" dirty="0">
                        <a:latin typeface="Lato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trzałka w dół 20"/>
          <p:cNvSpPr/>
          <p:nvPr/>
        </p:nvSpPr>
        <p:spPr>
          <a:xfrm>
            <a:off x="4211960" y="2780928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>
            <a:off x="4283968" y="5517232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79512" y="116632"/>
            <a:ext cx="6198046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PRZYKŁADOWY MODEL ŚCIEŻKI ZAWODOWEJ UCZESTNIKA PROJEKTU 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074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95537" y="1628774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pl-PL" sz="1400" b="1" dirty="0" smtClean="0"/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Wnioskodawca powinien przeprowadzić analizę grupy docelowej, uwzględniając indywidualne problemy, bariery, oczekiwania i potrzeby każdej osoby z poszczególnych grup docelowych objętych wsparciem. Doświadczenia z realizacji działań aktywizacyjnych adresowanych do różnych grup będących w najtrudniejszej sytuacji na rynku pracy wskazują, że ścieżki dla każdej osoby z niżej wymienionych grup należy przygotowywać i realizować w sposób zróżnicowany, odmiennie dobierając formy i ich intensywność.</a:t>
            </a:r>
          </a:p>
          <a:p>
            <a:pPr algn="just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just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Przeprowadzona analiza stanowi każdorazowo podstawę dla planowanych w ramach projektu form wsparcia dla uczestników. Każdą formę wsparcia, w tym szkolenia, wnioskodawca jest zobowiązany do tematycznego i cenowego określenia w szczegółowym budżecie projektu, w sposób umożliwiający weryfikację zgodności przyjętego kosztu ze stawkami określonymi w </a:t>
            </a: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Wykazie dopuszczalnych stawek dla towarów i usług „Taryfikator”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(załącznik nr 8 do Regulaminu Konkursu). </a:t>
            </a:r>
          </a:p>
          <a:p>
            <a:pPr marL="342900" indent="-342900" algn="ctr">
              <a:defRPr/>
            </a:pP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DODATKOWE INFORMACJE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95537" y="1628774"/>
            <a:ext cx="83529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pl-PL" sz="1400" b="1" dirty="0" smtClean="0"/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przypadku szkoleń / kursów, weryfikacja ich zgodności kosztowej z zapisami „Taryfikatora” będzie możliwa przy założeniu przez wnioskodawcę następujących metodologii projektowych:</a:t>
            </a:r>
          </a:p>
          <a:p>
            <a:pPr algn="just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Wnioskodawca, na podstawie przeprowadzonej diagnozy rynku i/lub grupy docelowej decyduje się bezpośrednio wskazać tematy szkoleń / kursów. Przedmiotowe szkolenia/kursy pozwalają uzyskać uczestnikom konkretne umiejętności w ramach projektu i stanowią określony element ścieżki wsparcia. </a:t>
            </a:r>
            <a:r>
              <a:rPr lang="pl-PL" sz="1600" dirty="0" smtClean="0">
                <a:solidFill>
                  <a:srgbClr val="FF0000"/>
                </a:solidFill>
              </a:rPr>
              <a:t>W tym przypadku wnioskodawca wskazuje w szczegółowym budżecie konkretne szkolenia/kursy. Stawki tych szkoleń/kursów są porównywane przez KOP ze stawkami określonymi w „Taryfikatorze” dla tego rodzaju tematów szkoleniowych.</a:t>
            </a:r>
          </a:p>
          <a:p>
            <a:pPr marL="342900" indent="-342900" algn="ctr">
              <a:defRPr/>
            </a:pP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DODATKOWE INFORMACJE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95537" y="1628774"/>
            <a:ext cx="8352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Wnioskodawca nie wskazuje bezpośrednio szkoleń/kursów, którymi chce objąć uczestników projektu, gdyż będą one ewentualnie określone na etapie realizacji projektu w oparciu o ustalenia IPD dla każdego uczestnika projektu. </a:t>
            </a:r>
            <a:r>
              <a:rPr lang="pl-PL" sz="1600" dirty="0" smtClean="0">
                <a:solidFill>
                  <a:srgbClr val="FF0000"/>
                </a:solidFill>
              </a:rPr>
              <a:t>Wnioskodawca w treści wniosku wskazuje jedynie pewne obszary umiejętności/kwalifikacji pożądane dla danej grupy odbiorców i określone na podstawie przeprowadzonej analizy.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takim przypadku, pozycje budżetu szczegółowego nie będą odnosić się do konkretnego tematu szkoleniowego, ale do jednego z </a:t>
            </a:r>
            <a:r>
              <a:rPr lang="pl-PL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obszarów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szkoleniowych określonych w „Taryfikatorze”. Obszary te obejmują: 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szkolenia/kursy przygotowujące do egzaminów certyfikowanych, 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szkolenia/kursy podnoszące kwalifikacje i umiejętności zawodowe, 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szkolenia/kursy IT, </a:t>
            </a:r>
          </a:p>
          <a:p>
            <a:pPr algn="just">
              <a:buFontTx/>
              <a:buChar char="-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szkolenia/kursy umiejętności „miękkich”.</a:t>
            </a:r>
          </a:p>
          <a:p>
            <a:pPr algn="just">
              <a:buFontTx/>
              <a:buChar char="-"/>
            </a:pP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sz="1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każdego wybranego obszaru szkoleniowego należy wskazać liczbę uczestników, liczbę godzin na uczestnika oraz stawkę godzinową odpowiadającą uśrednionej stawce godzinowej dla danego obszaru szkoleniowego określonego w „Taryfikatorze”.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defRPr/>
            </a:pP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DODATKOWE INFORMACJE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95537" y="1628774"/>
            <a:ext cx="83529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just"/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Informację  dotyczącą możliwości zmiany form wsparcia, w tym szkoleń w wyniku prowadzonego procesu rekrutacji jako odpowiedź  na indywidualne potrzeby osób stanowiących grupę docelową, Wnioskodawca  musi zawrzeć  obowiązkowo we wniosku, bez względu na to czy wybierze formę realizacji projektu określoną w pkt.1 lub pkt. 2 opisanych powyżej. Ponadto wnioskodawca musi określić czy szkolenia będą przeprowadzane przez wnioskodawcę lub partnera (o ile dotyczy) czy też zostaną zlecone na zewnątrz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.</a:t>
            </a:r>
          </a:p>
          <a:p>
            <a:pPr marL="342900" indent="-342900" algn="ctr">
              <a:defRPr/>
            </a:pP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DODATKOWE INFORMACJE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116013" y="1628774"/>
            <a:ext cx="6912371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pl-PL" sz="14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„</a:t>
            </a:r>
            <a:r>
              <a:rPr lang="pl-PL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Wytyczne w zakresie monitorowania postępu rzeczowego </a:t>
            </a: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realizacji programów operacyjnych na lata 2014 – 2020”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l-PL" sz="1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„Wspólna Lista Wskaźników Kluczowych 2014-2020”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(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WLWK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), stanowiąca załącznik nr 2 do </a:t>
            </a: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Wytycznych w zakresie monitorowania postępu rzeczowego...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l-PL" sz="16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Regulamin konkursu</a:t>
            </a:r>
          </a:p>
          <a:p>
            <a:pPr marL="342900" indent="-342900" algn="ctr">
              <a:defRPr/>
            </a:pPr>
            <a:endParaRPr lang="pl-PL" altLang="pl-PL" sz="20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WSKAŹNIKI – PODSTAWOWE DOKUMENTY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408712" cy="864096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RODZAJE WSKAŹNIKÓW EFS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475332" y="1458606"/>
            <a:ext cx="8229600" cy="4942193"/>
          </a:xfrm>
        </p:spPr>
        <p:txBody>
          <a:bodyPr/>
          <a:lstStyle/>
          <a:p>
            <a:pPr>
              <a:buNone/>
            </a:pPr>
            <a:endParaRPr lang="pl-PL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wskaźniki produktu</a:t>
            </a:r>
            <a:r>
              <a:rPr lang="pl-PL" sz="2000" dirty="0" smtClean="0">
                <a:solidFill>
                  <a:srgbClr val="C00000"/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 dotyczą realizowanych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działań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; produktem </a:t>
            </a:r>
            <a:b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</a:b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są dobra i usługi, które powstały w związku z realizowanym projektem</a:t>
            </a:r>
          </a:p>
          <a:p>
            <a:pPr algn="just"/>
            <a:endParaRPr lang="pl-PL" sz="2000" b="1" dirty="0" smtClean="0">
              <a:solidFill>
                <a:srgbClr val="C00000"/>
              </a:solidFill>
              <a:latin typeface="Lato Light" pitchFamily="34" charset="-18"/>
              <a:cs typeface="Arial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wskaźniki rezultatu</a:t>
            </a:r>
            <a:r>
              <a:rPr lang="pl-PL" sz="2000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 dotyczą oczekiwanych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efektów wsparcia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udzielonego ze środków </a:t>
            </a:r>
            <a:r>
              <a:rPr lang="pl-P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EFS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 rezultatu </a:t>
            </a: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bezpośredniego</a:t>
            </a:r>
            <a:r>
              <a:rPr lang="pl-PL" sz="2000" b="1" dirty="0" smtClean="0">
                <a:solidFill>
                  <a:srgbClr val="C00000"/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 odnoszą się do sytuacji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bezpośrednio po zakończeniu wsparcia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, tj. zakończeniu udziału osób / podmiotów w projekcie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 rezultatu </a:t>
            </a: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długoterminowego</a:t>
            </a:r>
            <a:r>
              <a:rPr lang="pl-PL" sz="2000" b="1" dirty="0" smtClean="0">
                <a:solidFill>
                  <a:srgbClr val="C00000"/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 dotyczą efektów wsparcia osiągniętych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dłuższym okresie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od zakończenia wsparcia</a:t>
            </a:r>
          </a:p>
          <a:p>
            <a:pPr algn="just">
              <a:buNone/>
            </a:pPr>
            <a:endParaRPr lang="pl-PL" sz="2400" b="1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503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264696" cy="720080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MOMENT POMIARU WSKAŹNIKÓW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534988" y="1337187"/>
            <a:ext cx="8064500" cy="5025513"/>
          </a:xfrm>
        </p:spPr>
        <p:txBody>
          <a:bodyPr/>
          <a:lstStyle/>
          <a:p>
            <a:pPr algn="just"/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</a:t>
            </a:r>
            <a:r>
              <a:rPr lang="pl-PL" sz="20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produktu</a:t>
            </a:r>
            <a:r>
              <a:rPr lang="pl-PL" sz="20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dane zbierane są </a:t>
            </a:r>
            <a:r>
              <a:rPr lang="pl-PL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momencie rozpoczęcia</a:t>
            </a:r>
            <a:r>
              <a:rPr lang="pl-PL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udziału</a:t>
            </a:r>
            <a:r>
              <a:rPr lang="pl-PL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uczestnika w projekcie</a:t>
            </a:r>
          </a:p>
          <a:p>
            <a:pPr algn="just"/>
            <a:endParaRPr lang="pl-PL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algn="just"/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 </a:t>
            </a: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rezultatu bezpośredniego</a:t>
            </a:r>
            <a:r>
              <a:rPr lang="pl-PL" sz="20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– mierzone są </a:t>
            </a:r>
            <a:r>
              <a:rPr lang="pl-PL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do czterech tygodni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od zakończenia udziału w projekcie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Dane dotyczące sytuacji uczestnika po upływie 4 tygodni od zakończenia udziału w projekcie nie mogą być uwzględnione we wskaźnikach rezultatu bezpośredniego. 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przypadku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powrotu uczestnika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do projektu po uprzednio zakończonym udziale, informacje odnoszące się do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wskaźników rezultatu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bezpośredniego dla tego uczestnika powinny zostać usunięte, co powoduje konieczność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zaktualizowania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wartości wskaźników rezultatu</a:t>
            </a:r>
            <a:endParaRPr lang="pl-PL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70906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514350" y="963561"/>
            <a:ext cx="8020050" cy="5427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</a:t>
            </a:r>
            <a:r>
              <a:rPr lang="pl-PL" sz="20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rezultatu długoterminowego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odnoszą się do sytuacji uczestnika po upływie co najmniej 4 tygodni, przy czym </a:t>
            </a:r>
            <a:r>
              <a:rPr lang="pl-P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WLWK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zakłada okres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sześciu miesięcy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lub dłuższy,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zależności od specyfiki wsparcia i oczekiwanej zmiany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b="1" dirty="0" smtClean="0">
              <a:latin typeface="Lato Light" pitchFamily="34" charset="-18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Dane do wskaźników długoterminowych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nie są uzyskiwane </a:t>
            </a:r>
            <a:b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</a:b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ramach monitorowania realizacji projektu,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ale wyliczane są przy pomocy ewaluacji / analiz realizowanych na reprezentatywnej próbie uczestników projektów lub na podstawie danych administracyjnych</a:t>
            </a:r>
          </a:p>
          <a:p>
            <a:pPr marL="0" indent="0" algn="ctr">
              <a:buNone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Za pomiar tych wskaźników odpowiada Instytucja Zarządzająca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28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161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00051" y="609600"/>
            <a:ext cx="8144182" cy="5627712"/>
          </a:xfrm>
        </p:spPr>
        <p:txBody>
          <a:bodyPr/>
          <a:lstStyle/>
          <a:p>
            <a:pPr>
              <a:buNone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pl-PL" sz="2000" i="1" dirty="0" smtClean="0">
              <a:latin typeface="Lato Light" pitchFamily="34" charset="-18"/>
              <a:cs typeface="Arial" pitchFamily="34" charset="0"/>
            </a:endParaRPr>
          </a:p>
          <a:p>
            <a:pPr marL="400050" lvl="1" indent="0" algn="just">
              <a:buNone/>
            </a:pPr>
            <a:endParaRPr lang="pl-PL" sz="2000" i="1" dirty="0">
              <a:latin typeface="Lato Light" pitchFamily="34" charset="-18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Beneficjent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jest zobowiązany do wyboru we wniosku </a:t>
            </a:r>
            <a:b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</a:b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o dofinansowanie 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wszystkich wskaźników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, które zostały wskazane jako obowiązkowe w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Regulaminie konkursu.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Powyższa kwestia podlega ocenie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merytorycznej,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projekty niespełniające kryterium zostaną odrzucone na etapie oceny merytorycznej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.</a:t>
            </a:r>
          </a:p>
          <a:p>
            <a:pPr marL="400050" lvl="1" indent="0" algn="just">
              <a:buNone/>
            </a:pP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ea typeface="Times New Roman"/>
            </a:endParaRPr>
          </a:p>
          <a:p>
            <a:pPr marL="400050" lvl="1" indent="0"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Dodatkowo Wnioskodawcy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są zobligowani do wybrania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wszystkich </a:t>
            </a:r>
            <a:r>
              <a:rPr lang="pl-PL" sz="1600" b="1" dirty="0">
                <a:solidFill>
                  <a:srgbClr val="FF0000"/>
                </a:solidFill>
                <a:latin typeface="Lato Light"/>
                <a:ea typeface="Times New Roman"/>
              </a:rPr>
              <a:t>horyzontalnych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 wskaźników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Times New Roman"/>
              </a:rPr>
              <a:t>produktu.</a:t>
            </a:r>
          </a:p>
          <a:p>
            <a:pPr marL="400050" lvl="1" indent="0" algn="just">
              <a:buNone/>
            </a:pPr>
            <a:endParaRPr lang="pl-PL" sz="16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pitchFamily="34" charset="0"/>
            </a:endParaRPr>
          </a:p>
          <a:p>
            <a:pPr algn="ctr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Lato Ligh"/>
              </a:rPr>
              <a:t>UWAGA!!!</a:t>
            </a:r>
            <a:endParaRPr lang="pl-PL" sz="1600" dirty="0" smtClean="0">
              <a:solidFill>
                <a:srgbClr val="FF0000"/>
              </a:solidFill>
              <a:latin typeface="Lato Ligh"/>
            </a:endParaRPr>
          </a:p>
          <a:p>
            <a:pPr algn="ctr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Lato lait"/>
              </a:rPr>
              <a:t>Wnioskodawcy są zobligowani wykazywać we wniosku o dofinansowanie wszystkie wskaźniki dotyczące liczby osób (w tym również wskaźnik horyzontalny) w podziale na płeć. Dotyczy to zarówno wskaźników realizowanych przez Wnioskodawcę, jak i przez wszystkich partnerów. Jeżeli na moment składania wniosku Beneficjent nie jest w stanie podać wartości wskaźnika w podziale na płeć, powinien wpisać wartość „0”. Natomiast na etapie wniosku o płatność powinien zostać odnotowany faktyczny przyrost wybranego wskaźnika w podziale na płeć. </a:t>
            </a:r>
            <a:endParaRPr lang="pl-PL" sz="1600" dirty="0" smtClean="0">
              <a:solidFill>
                <a:srgbClr val="FF0000"/>
              </a:solidFill>
              <a:latin typeface="Lato lait"/>
            </a:endParaRPr>
          </a:p>
          <a:p>
            <a:pPr marL="400050" lvl="1" indent="0" algn="just">
              <a:buNone/>
            </a:pPr>
            <a:endParaRPr lang="pl-PL" sz="16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Arial" pitchFamily="34" charset="0"/>
            </a:endParaRPr>
          </a:p>
          <a:p>
            <a:pPr marL="400050" lvl="1" indent="0">
              <a:buNone/>
            </a:pPr>
            <a:endParaRPr lang="pl-PL" sz="2000" dirty="0" smtClean="0">
              <a:latin typeface="Lato Light"/>
              <a:cs typeface="Arial" pitchFamily="34" charset="0"/>
            </a:endParaRPr>
          </a:p>
          <a:p>
            <a:pPr marL="400050" lvl="1" indent="0">
              <a:buNone/>
            </a:pPr>
            <a:endParaRPr lang="pl-PL" sz="2000" dirty="0" smtClean="0">
              <a:latin typeface="Lato Light"/>
              <a:cs typeface="Arial" pitchFamily="34" charset="0"/>
            </a:endParaRPr>
          </a:p>
          <a:p>
            <a:pPr marL="400050" lvl="1" indent="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29</a:t>
            </a:fld>
            <a:endParaRPr lang="pl-PL" alt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589936"/>
            <a:ext cx="6768752" cy="822840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OGÓLNE ZASADY WYBORU I OPISU WSKAŹNIKÓW</a:t>
            </a:r>
          </a:p>
        </p:txBody>
      </p:sp>
    </p:spTree>
    <p:extLst>
      <p:ext uri="{BB962C8B-B14F-4D97-AF65-F5344CB8AC3E}">
        <p14:creationId xmlns:p14="http://schemas.microsoft.com/office/powerpoint/2010/main" xmlns="" val="253860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013" y="2133600"/>
            <a:ext cx="72723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Zwiększenie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możliwości zatrudnienia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osób powyżej 30 roku życia (od dnia 30 urodzin)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poszukujących pracy i pozostających bez pracy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obszarach rewitalizowanych RIT Subregionu Zachodniego Województwa Śląskiego.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  <a:defRPr/>
            </a:pP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CEL KONKURSU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95300" y="1114425"/>
            <a:ext cx="8229600" cy="135347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l-PL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76133"/>
          </a:xfrm>
        </p:spPr>
        <p:txBody>
          <a:bodyPr/>
          <a:lstStyle/>
          <a:p>
            <a:pPr>
              <a:buNone/>
            </a:pPr>
            <a:endParaRPr lang="pl-PL" sz="20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endParaRPr lang="pl-PL" sz="20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endParaRPr lang="pl-PL" sz="1600" b="1" dirty="0" smtClean="0">
              <a:latin typeface="Lato Light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pitchFamily="34" charset="0"/>
              </a:rPr>
              <a:t>wskaźniki</a:t>
            </a:r>
            <a:r>
              <a:rPr lang="pl-PL" sz="1800" b="1" dirty="0" smtClean="0">
                <a:latin typeface="Lato Light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Lato Light"/>
                <a:cs typeface="Arial" pitchFamily="34" charset="0"/>
              </a:rPr>
              <a:t>rezultatu bezpośredniego:</a:t>
            </a:r>
          </a:p>
          <a:p>
            <a:pPr algn="ctr">
              <a:buFontTx/>
              <a:buChar char="-"/>
            </a:pPr>
            <a:endParaRPr lang="pl-PL" sz="1600" b="1" dirty="0" smtClean="0">
              <a:solidFill>
                <a:srgbClr val="FF0000"/>
              </a:solidFill>
              <a:latin typeface="Lato Light"/>
              <a:cs typeface="Arial" pitchFamily="34" charset="0"/>
            </a:endParaRPr>
          </a:p>
          <a:p>
            <a:pPr lvl="0"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pracujących, łącznie z prowadzącymi działalność na własny rachunek, po opuszczeniu programu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osób, które uzyskały kwalifikacje po opuszczeniu programu 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Kryterium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efektywności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zatrudnieniowej: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dla osób w wieku 50 lat i więcej - efektywność zatrudnieniowa na poziomie co najmniej 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33%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dla kobiet - efektywność zatrudnieniowa na poziomie co najmniej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39%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dla osób z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niepełnosprawnościami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– efektywność zatrudnieniowa na poziomie co najmniej 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33%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dla osób długotrwale bezrobotnych –efektywność zatrudnieniowa na poziomie co najmniej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30%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dla osób o niskich kwalifikacjach (do poziomu ISCED 3 włącznie) –efektywność zatrudnieniowa na poziomie co najmniej 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38%</a:t>
            </a:r>
          </a:p>
          <a:p>
            <a:pPr indent="1905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dla uczestników/czek nie kwalifikujących się do żadnej z powyższych grup docelowych – na poziomie co najmniej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43%</a:t>
            </a:r>
            <a:endParaRPr lang="pl-PL" sz="16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endParaRPr lang="pl-PL" sz="2000" dirty="0" smtClean="0">
              <a:solidFill>
                <a:srgbClr val="000000"/>
              </a:solidFill>
              <a:latin typeface="Lato Light"/>
            </a:endParaRPr>
          </a:p>
          <a:p>
            <a:pPr algn="ctr">
              <a:buNone/>
            </a:pPr>
            <a:endParaRPr lang="pl-PL" sz="2000" b="1" dirty="0" smtClean="0">
              <a:solidFill>
                <a:srgbClr val="FF0000"/>
              </a:solidFill>
              <a:latin typeface="Lato Light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30</a:t>
            </a:fld>
            <a:endParaRPr lang="pl-PL" alt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51520" y="476672"/>
            <a:ext cx="6264696" cy="792088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WSKAŹNIKI DLA PODDZIAŁANIA 7.1.2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wide Book" pitchFamily="50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95300" y="1114425"/>
            <a:ext cx="8229600" cy="135347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l-PL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76133"/>
          </a:xfrm>
        </p:spPr>
        <p:txBody>
          <a:bodyPr/>
          <a:lstStyle/>
          <a:p>
            <a:pPr>
              <a:buNone/>
            </a:pPr>
            <a:endParaRPr lang="pl-PL" sz="20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endParaRPr lang="pl-PL" sz="20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endParaRPr lang="pl-PL" sz="9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endParaRPr lang="pl-PL" sz="900" b="1" dirty="0" smtClean="0">
              <a:latin typeface="Lato Light" pitchFamily="34" charset="-18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Arial" pitchFamily="34" charset="0"/>
              </a:rPr>
              <a:t>wskaźnik</a:t>
            </a:r>
            <a:r>
              <a:rPr lang="pl-PL" sz="2000" b="1" dirty="0" smtClean="0">
                <a:latin typeface="Lato Light"/>
                <a:cs typeface="Arial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Lato Light"/>
                <a:cs typeface="Arial" pitchFamily="34" charset="0"/>
              </a:rPr>
              <a:t>produktu</a:t>
            </a:r>
            <a:r>
              <a:rPr lang="pl-PL" sz="2000" b="1" dirty="0" smtClean="0">
                <a:solidFill>
                  <a:srgbClr val="FF0000"/>
                </a:solidFill>
                <a:latin typeface="Lato Light"/>
                <a:cs typeface="Arial" pitchFamily="34" charset="0"/>
              </a:rPr>
              <a:t>:</a:t>
            </a:r>
          </a:p>
          <a:p>
            <a:pPr algn="ctr">
              <a:buFontTx/>
              <a:buChar char="-"/>
            </a:pPr>
            <a:endParaRPr lang="pl-PL" sz="2000" b="1" dirty="0" smtClean="0">
              <a:solidFill>
                <a:srgbClr val="FF0000"/>
              </a:solidFill>
              <a:latin typeface="Lato Light"/>
              <a:cs typeface="Arial" pitchFamily="34" charset="0"/>
            </a:endParaRP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bezrobotnych w tym długotrwale bezrobotnych, objętych wsparciem w programie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długotrwale bezrobotnych objętych wsparciem w programie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z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niepełnosprawnościami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objętych wsparciem w programie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biernych zawodowo objętych wsparciem w programie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w wieku 50 lat i więcej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objetych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wsparciem w programie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Liczba osób o niskich kwalifikacjach objętych wsparciem w programie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51520" y="476672"/>
            <a:ext cx="6264696" cy="792088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WSKAŹNIKI DLA PODDZIAŁANIA 7.1.2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wide Book" pitchFamily="50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95300" y="1114425"/>
            <a:ext cx="8229600" cy="135347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l-PL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62116"/>
            <a:ext cx="8280920" cy="5901321"/>
          </a:xfrm>
        </p:spPr>
        <p:txBody>
          <a:bodyPr/>
          <a:lstStyle/>
          <a:p>
            <a:pPr marL="0" lvl="0" indent="0" algn="just">
              <a:buNone/>
            </a:pPr>
            <a:endParaRPr lang="pl-PL" sz="1600" dirty="0" smtClean="0">
              <a:latin typeface="Lato Light"/>
              <a:cs typeface="Arial" pitchFamily="34" charset="0"/>
            </a:endParaRPr>
          </a:p>
          <a:p>
            <a:pPr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Efektywność zatrudnieniowa jest mierzona wśród uczestników, którzy:</a:t>
            </a:r>
          </a:p>
          <a:p>
            <a:pPr lvl="1"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zakończyli udział w projekcie; zakończenie udziału w projekcie to zakończenie uczestnictwa w formie lub formach wsparcia przewidzianych dla danego uczestnika w ramach projektu;</a:t>
            </a:r>
          </a:p>
          <a:p>
            <a:pPr lvl="1"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przerwali udział w projekcie wcześniej, niż uprzednio było to planowane z powodu podjęcia pracy spełniającej warunki opisane w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Podrodziale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3.2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pkt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1 lit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h-j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</a:t>
            </a:r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Wytycznych w zakresie realizacji przedsięwzięć z udziałem środków Europejskiego Funduszu Społecznego w obszarze rynku pracy na lata 2014-2020;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lvl="1" algn="just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podjęli pracę, a jednocześnie kontynuowali udział w projekcie.</a:t>
            </a:r>
          </a:p>
          <a:p>
            <a:pPr lvl="1"/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ctr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Kryterium efektywności zatrudnieniowej odnosi się do odsetka osób, które podjęły pracę w okresie </a:t>
            </a:r>
            <a:r>
              <a:rPr lang="pl-PL" sz="1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do trzech miesięcy następujących po dniu, w którym zakończyły udział w projekcie.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0" lvl="0" indent="0" algn="ctr">
              <a:buNone/>
            </a:pPr>
            <a:endParaRPr lang="pl-PL" sz="2000" dirty="0" smtClean="0">
              <a:latin typeface="Lato Light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2087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6048672"/>
          </a:xfrm>
        </p:spPr>
        <p:txBody>
          <a:bodyPr/>
          <a:lstStyle/>
          <a:p>
            <a:pPr>
              <a:buNone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2000" dirty="0">
              <a:latin typeface="Lato Light" pitchFamily="34" charset="-18"/>
            </a:endParaRPr>
          </a:p>
          <a:p>
            <a:pPr algn="just">
              <a:buNone/>
            </a:pPr>
            <a:r>
              <a:rPr lang="pl-PL" sz="2000" dirty="0">
                <a:latin typeface="Lato Light" pitchFamily="34" charset="-18"/>
                <a:cs typeface="Arial" pitchFamily="34" charset="0"/>
              </a:rPr>
              <a:t>	</a:t>
            </a:r>
            <a:endParaRPr lang="pl-PL" sz="2000" dirty="0" smtClean="0">
              <a:latin typeface="Lato Light" pitchFamily="34" charset="-18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Liczba obiektów dostosowanych do potrzeb osób z </a:t>
            </a:r>
            <a:r>
              <a:rPr lang="pl-P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niepełnosprawnościami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Liczba osób objętych szkoleniami / doradztwem w zakresie kompetencji cyfrowych 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Liczba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projektów, w których sfinansowano koszty racjonalnych usprawnień dla osób z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niepełnosprawnościami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FF0000"/>
                </a:solidFill>
                <a:latin typeface="Lato Ligh"/>
              </a:rPr>
              <a:t>Liczba podmiotów wykorzystujących technologie </a:t>
            </a:r>
            <a:r>
              <a:rPr lang="pl-PL" sz="1600" dirty="0" err="1" smtClean="0">
                <a:solidFill>
                  <a:srgbClr val="FF0000"/>
                </a:solidFill>
                <a:latin typeface="Lato Ligh"/>
              </a:rPr>
              <a:t>informacyjno–komunikacyjne</a:t>
            </a:r>
            <a:r>
              <a:rPr lang="pl-PL" sz="1600" dirty="0" smtClean="0">
                <a:solidFill>
                  <a:srgbClr val="FF0000"/>
                </a:solidFill>
                <a:latin typeface="Lato Ligh"/>
              </a:rPr>
              <a:t> (TIK)</a:t>
            </a:r>
            <a:endParaRPr lang="pl-PL" sz="1600" dirty="0" smtClean="0">
              <a:solidFill>
                <a:srgbClr val="FF0000"/>
              </a:solidFill>
              <a:latin typeface="Lato Ligh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	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Wartość docelową każdego ze wskaźników horyzontalnych należy określić na poziomie 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zero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 – chyba że w projekcie przewidziano wystąpienie sytuacji opisanej we wskaźniku, wówczas należy podać jego planowaną wartość, większą niż zero.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Jeśli w trakcie realizacji projektu nastąpi przyrost wartości wskaźnika, należy to wykazać we wniosku o płatność, w pozostałych przypadkach należy każdorazowo wykazywać zero.	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Na poziomie projektu wskaźniki horyzontalne pełnią wyłącznie funkcję monitoringową, w związku z tym ich wartości nie podlegają ocenie merytorycznej – z wyjątkiem sytuacji, </a:t>
            </a:r>
            <a:b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</a:b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której we wniosku o dofinansowanie zostanie określona wartość większa niż zero: wówczas beneficjent będzie rozliczany z osiągnięcia wartości docelowej.	</a:t>
            </a:r>
          </a:p>
          <a:p>
            <a:pPr>
              <a:buFontTx/>
              <a:buChar char="-"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33</a:t>
            </a:fld>
            <a:endParaRPr lang="pl-PL" alt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480720" cy="864096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WSKAŹNIKI HORYZONTALNE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wide Book" pitchFamily="50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192688" cy="720080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ROZLICZANIE Z WARTOŚCI WSKAŹNIKÓW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09575" y="1790700"/>
            <a:ext cx="8105775" cy="4386262"/>
          </a:xfrm>
        </p:spPr>
        <p:txBody>
          <a:bodyPr/>
          <a:lstStyle/>
          <a:p>
            <a:pPr marL="527050" indent="-438150" algn="just">
              <a:spcBef>
                <a:spcPts val="600"/>
              </a:spcBef>
              <a:spcAft>
                <a:spcPts val="60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527050" indent="-438150"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Beneficjent jest </a:t>
            </a:r>
            <a:r>
              <a:rPr lang="pl-PL" sz="18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rozliczany</a:t>
            </a:r>
            <a:r>
              <a:rPr lang="pl-PL" sz="18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(reguła proporcjonalności) </a:t>
            </a: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</a:b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z osiągnięcia wszystkich wskaźników określonych </a:t>
            </a:r>
            <a:b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</a:b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 umowie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, </a:t>
            </a:r>
            <a:r>
              <a:rPr lang="pl-PL" sz="1800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z wyłączeniem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tych</a:t>
            </a:r>
            <a:r>
              <a:rPr lang="pl-PL" sz="1800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 wskaźników horyzontalnych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, którym przypisano wartość docelową zero.</a:t>
            </a:r>
          </a:p>
          <a:p>
            <a:pPr marL="527050" indent="-438150" algn="just">
              <a:spcBef>
                <a:spcPts val="600"/>
              </a:spcBef>
              <a:spcAft>
                <a:spcPts val="600"/>
              </a:spcAft>
            </a:pPr>
            <a:endParaRPr lang="pl-PL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itchFamily="34" charset="-18"/>
              <a:cs typeface="Arial" pitchFamily="34" charset="0"/>
            </a:endParaRPr>
          </a:p>
          <a:p>
            <a:pPr marL="527050" indent="-438150"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Wskaźniki</a:t>
            </a:r>
            <a:r>
              <a:rPr lang="pl-PL" alt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, które nie zostały wybrane we wniosku oraz wskaźniki wspólne Wnioskodawca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ma obowiązek jedynie </a:t>
            </a:r>
            <a:r>
              <a:rPr lang="pl-PL" sz="1800" b="1" dirty="0" smtClean="0">
                <a:solidFill>
                  <a:srgbClr val="FF0000"/>
                </a:solidFill>
                <a:latin typeface="Lato Light" pitchFamily="34" charset="-18"/>
                <a:cs typeface="Arial" pitchFamily="34" charset="0"/>
              </a:rPr>
              <a:t>monitorować,</a:t>
            </a:r>
            <a:r>
              <a:rPr lang="pl-PL" sz="1800" b="1" dirty="0" smtClean="0">
                <a:latin typeface="Lato Light" pitchFamily="34" charset="-18"/>
                <a:cs typeface="Arial" pitchFamily="34" charset="0"/>
              </a:rPr>
              <a:t>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  <a:cs typeface="Arial" pitchFamily="34" charset="0"/>
              </a:rPr>
              <a:t>czyli nie jest rozliczany z osiągniętej wartości tych wskaźników.</a:t>
            </a:r>
          </a:p>
          <a:p>
            <a:pPr marL="527050" indent="-4381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892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192688" cy="720080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BŁĘDY – WSKAŹNIKI 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09575" y="1412776"/>
            <a:ext cx="8105775" cy="4764186"/>
          </a:xfrm>
        </p:spPr>
        <p:txBody>
          <a:bodyPr/>
          <a:lstStyle/>
          <a:p>
            <a:pPr>
              <a:buNone/>
            </a:pPr>
            <a:r>
              <a:rPr lang="pl-PL" sz="1800" b="1" dirty="0" smtClean="0">
                <a:solidFill>
                  <a:srgbClr val="00B050"/>
                </a:solidFill>
                <a:latin typeface="Lato Light" pitchFamily="34" charset="-18"/>
              </a:rPr>
              <a:t>Wskaźniki 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</a:rPr>
              <a:t>brak określenia wszystkich wymaganych wskaźników np. horyzontalnych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</a:rPr>
              <a:t>określenie wskaźników efektywności dla poszczególnych grup na poziomie niższym niż wymagany 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b="1" dirty="0" smtClean="0">
                <a:solidFill>
                  <a:srgbClr val="FF0000"/>
                </a:solidFill>
                <a:latin typeface="Lato Light" pitchFamily="34" charset="-18"/>
              </a:rPr>
              <a:t>brak podziału na K i M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</a:rPr>
              <a:t>, nawet jeżeli wnioskodawca w opisie grupy docelowej określa liczbowo lub procentowo udział tych osób w projekcie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</a:rPr>
              <a:t>nieprawidłowe określenie sposobu pomiaru wskaźników - dotyczy  źródeł danych i czasu pomiaru,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itchFamily="34" charset="-18"/>
              </a:rPr>
              <a:t> brak informacji o osobie odpowiedzialnej za monitorowanie wskaźników</a:t>
            </a:r>
          </a:p>
          <a:p>
            <a:pPr marL="527050" indent="-4381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E54B-287E-4037-83D1-773FE654C8E6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892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38866"/>
            <a:ext cx="4038600" cy="4887298"/>
          </a:xfrm>
        </p:spPr>
        <p:txBody>
          <a:bodyPr/>
          <a:lstStyle/>
          <a:p>
            <a:r>
              <a:rPr lang="pl-PL" sz="1800" b="1" dirty="0" smtClean="0">
                <a:solidFill>
                  <a:srgbClr val="00B050"/>
                </a:solidFill>
                <a:latin typeface="Lato Light"/>
              </a:rPr>
              <a:t>Poprawnie wskazane wskaźniki efektywności zatrudnieniowej:</a:t>
            </a:r>
          </a:p>
          <a:p>
            <a:pPr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/>
            </a:r>
            <a:br>
              <a:rPr lang="pl-PL" sz="1800" dirty="0" smtClean="0">
                <a:solidFill>
                  <a:srgbClr val="00B050"/>
                </a:solidFill>
              </a:rPr>
            </a:br>
            <a:r>
              <a:rPr lang="pl-PL" sz="1600" dirty="0" smtClean="0">
                <a:latin typeface="Lato Light"/>
              </a:rPr>
              <a:t>- </a:t>
            </a:r>
            <a:r>
              <a:rPr lang="pl-PL" sz="1800" dirty="0" smtClean="0">
                <a:latin typeface="Lato Light"/>
              </a:rPr>
              <a:t>dla osób w wieku 50 lat i więcej na poziomie 33%;</a:t>
            </a:r>
          </a:p>
          <a:p>
            <a:pPr>
              <a:buNone/>
            </a:pPr>
            <a:r>
              <a:rPr lang="pl-PL" sz="1800" dirty="0" smtClean="0">
                <a:latin typeface="Lato Light"/>
              </a:rPr>
              <a:t>     - dla kobiet na poziomie 39%; 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z niepełno- sprawnościami na poziomie 33%;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długotrwale bezrobotnych na poziomie 30%;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o niskich kwalifikacjach (do poziomu ISCED 3 włącznie) na poziomie 38%.</a:t>
            </a:r>
          </a:p>
          <a:p>
            <a:pPr>
              <a:buNone/>
            </a:pPr>
            <a:r>
              <a:rPr lang="pl-PL" sz="1800" dirty="0" smtClean="0">
                <a:latin typeface="Lato Light"/>
              </a:rPr>
              <a:t>     - dla uczestników/czek nie kwalifikujących się do żadnej z powyższych grup docelowych – 43%</a:t>
            </a:r>
            <a:endParaRPr lang="pl-PL" sz="1800" dirty="0">
              <a:latin typeface="Lato Ligh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48698"/>
            <a:ext cx="4038600" cy="4877466"/>
          </a:xfrm>
        </p:spPr>
        <p:txBody>
          <a:bodyPr/>
          <a:lstStyle/>
          <a:p>
            <a:r>
              <a:rPr lang="pl-PL" sz="1800" b="1" dirty="0" smtClean="0">
                <a:solidFill>
                  <a:srgbClr val="FF0000"/>
                </a:solidFill>
                <a:latin typeface="Lato Light"/>
              </a:rPr>
              <a:t>Błędnie wskazane wskaźniki efektywności zatrudnieniowej:</a:t>
            </a:r>
          </a:p>
          <a:p>
            <a:pPr>
              <a:buNone/>
            </a:pPr>
            <a:r>
              <a:rPr lang="pl-PL" sz="1800" dirty="0" smtClean="0">
                <a:latin typeface="Lato Light"/>
              </a:rPr>
              <a:t/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w wieku 50 lat i więcej na poziomie 0%;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z niepełno- sprawnościami na poziomie 0%;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długotrwale bezrobotnych na poziomie 0%;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- dla osób o niskich kwalifikacjach (do poziomu ISCED 3 włącznie) na poziomie 36%</a:t>
            </a:r>
          </a:p>
          <a:p>
            <a:pPr>
              <a:buNone/>
            </a:pPr>
            <a:r>
              <a:rPr lang="pl-PL" sz="1800" dirty="0" smtClean="0">
                <a:latin typeface="Lato Light"/>
              </a:rPr>
              <a:t>     - dla uczestników/czek nie kwalifikujących się do żadnej </a:t>
            </a:r>
            <a:br>
              <a:rPr lang="pl-PL" sz="1800" dirty="0" smtClean="0">
                <a:latin typeface="Lato Light"/>
              </a:rPr>
            </a:br>
            <a:r>
              <a:rPr lang="pl-PL" sz="1800" dirty="0" smtClean="0">
                <a:latin typeface="Lato Light"/>
              </a:rPr>
              <a:t>z powyższych grup docelowych – 0%</a:t>
            </a:r>
            <a:endParaRPr lang="pl-PL" sz="1800" dirty="0">
              <a:solidFill>
                <a:srgbClr val="FF0000"/>
              </a:solidFill>
              <a:latin typeface="Lato Light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4847303" y="1907458"/>
            <a:ext cx="3706761" cy="40902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832648" cy="792088"/>
          </a:xfrm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Book" pitchFamily="50" charset="-18"/>
                <a:cs typeface="Arial" pitchFamily="34" charset="0"/>
              </a:rPr>
              <a:t>BŁĘDY – WSKAŹNIKI </a:t>
            </a:r>
          </a:p>
        </p:txBody>
      </p:sp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35245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/>
              <a:t> </a:t>
            </a:r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OGÓLNE  KRYTRIA  FORMALNE</a:t>
            </a:r>
          </a:p>
          <a:p>
            <a:pPr algn="ctr"/>
            <a:endParaRPr lang="pl-PL" altLang="pl-PL" b="1" dirty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   Ocena kryteriów formalnych </a:t>
            </a:r>
          </a:p>
          <a:p>
            <a:pPr algn="ctr"/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ma postać „0-1”</a:t>
            </a:r>
            <a:endParaRPr lang="pl-PL" altLang="pl-PL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b="1" i="1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116013" y="1700213"/>
            <a:ext cx="72723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dirty="0"/>
              <a:t> </a:t>
            </a:r>
            <a:endParaRPr lang="pl-PL" altLang="pl-PL" sz="1400" dirty="0">
              <a:solidFill>
                <a:srgbClr val="636466"/>
              </a:solidFill>
            </a:endParaRPr>
          </a:p>
          <a:p>
            <a:pPr algn="ctr"/>
            <a:endParaRPr lang="pl-PL" altLang="pl-PL" sz="1400" i="1" dirty="0">
              <a:solidFill>
                <a:srgbClr val="636466"/>
              </a:solidFill>
              <a:latin typeface="Lato Light"/>
            </a:endParaRPr>
          </a:p>
          <a:p>
            <a:pPr algn="just"/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1. Czy wnioskodawca oraz partnerzy (jeżeli dotyczy) są podmiotami uprawnionymi do aplikowania o środki w ramach konkursu/naboru? </a:t>
            </a:r>
          </a:p>
          <a:p>
            <a:pPr algn="just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weryfikowane na podstawie części A wniosku o dofinansowanie – Podmioty zaangażowane w realizację projektu.</a:t>
            </a:r>
          </a:p>
          <a:p>
            <a:pPr algn="just"/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pPr algn="just"/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2. Czy wnioskodawca oraz partnerzy nie podlegają wykluczeniu z możliwości otrzymania dofinansowania ze środków Unii Europejskiej? </a:t>
            </a:r>
          </a:p>
          <a:p>
            <a:pPr algn="just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weryfikowane na podstawie Oświadczenia Wnioskodawcy.</a:t>
            </a:r>
          </a:p>
          <a:p>
            <a:pPr algn="just"/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pPr algn="just"/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3. Czy wnioskodawca posiada odpowiedni potencjał finansowy? </a:t>
            </a:r>
          </a:p>
          <a:p>
            <a:pPr algn="just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weryfikowane na podstawie porównania informacji podanych w punkcie A.3.4. Potencjał i doświadczenie partnera oraz B.12.1. Obroty projektodawcy z wydatkami na poszczególne lata wskazanymi w tabeli D.3.</a:t>
            </a:r>
          </a:p>
          <a:p>
            <a:pPr algn="just"/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pPr algn="just"/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4. Czy we wniosku w sposób prawidłowy zastosowano uproszczone metody rozliczania wydatków? </a:t>
            </a:r>
          </a:p>
          <a:p>
            <a:pPr algn="just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zostanie zweryfikowane na podstawie punktu C.2 wniosku o dofinansowanie - Zakres finansowy oraz tabeli D.2. Źródła finansowania wydatków.</a:t>
            </a:r>
          </a:p>
          <a:p>
            <a:endParaRPr lang="pl-PL" altLang="pl-PL" sz="1400" dirty="0"/>
          </a:p>
          <a:p>
            <a:endParaRPr lang="pl-PL" altLang="pl-PL" sz="1400" dirty="0"/>
          </a:p>
          <a:p>
            <a:endParaRPr lang="pl-PL" altLang="pl-PL" sz="1400" dirty="0"/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WERYFIKOWANE NA ETAPIE OCENY FORMALNEJ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114425" y="1916113"/>
            <a:ext cx="7272338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5. Czy okres realizacji projektu jest zgodny z okresem kwalifikowania wydatków w RPO WSL? 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zostanie zweryfikowane na podstawie punktu VIII. Wniosku o dofinansowania - Okres realizacji projektu.</a:t>
            </a:r>
          </a:p>
          <a:p>
            <a:r>
              <a:rPr lang="pl-PL" altLang="pl-PL" sz="1400" dirty="0"/>
              <a:t> </a:t>
            </a: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6. Czy projekt jest zgodny z przepisami art. 65 ust. 6 i art. 125 ust 3 lit. e) i f) Rozporządzenia Parlamentu Europejskiego i Rady (UE) nr 1303/2013 z dnia 17 grudnia 2013 r.?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Wnioskodawca złożył oświadczenia, że: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- projekt nie został zakończony w rozumieniu art. 65 ust. 6;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- w przypadku realizacji projektu przed dniem złożenia wniosku o dofinansowanie do Instytucji Zarządzającej, przestrzegał obowiązujących przepisów prawa dotyczących danej operacji zgodnie z art. 125 ust. 3 lit. e; 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- projekt nie obejmuje przedsięwzięć będących częścią operacji, które zostały objęte lub powinny zostać objęte procedurą odzyskiwania zgodnie z art. 71 (trwałość operacji) w następstwie przeniesienia działalności produkcyjnej poza obszar objęty programem.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7. Czy wartość projektu została prawidłowo określona?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Kryterium zostanie zweryfikowane na podstawie punktu C.2.3 wniosku o dofinansowanie projektu - Wydatki ogółem/ </a:t>
            </a:r>
            <a:r>
              <a:rPr lang="pl-PL" altLang="pl-PL" sz="1400" dirty="0" err="1">
                <a:solidFill>
                  <a:srgbClr val="636466"/>
                </a:solidFill>
                <a:latin typeface="Lato Light"/>
              </a:rPr>
              <a:t>kwalifikowalne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.</a:t>
            </a:r>
          </a:p>
          <a:p>
            <a:endParaRPr lang="pl-PL" altLang="pl-PL" sz="1400" dirty="0"/>
          </a:p>
          <a:p>
            <a:endParaRPr lang="pl-PL" altLang="pl-PL" sz="1400" dirty="0"/>
          </a:p>
          <a:p>
            <a:endParaRPr lang="pl-PL" altLang="pl-PL" sz="1400" dirty="0"/>
          </a:p>
          <a:p>
            <a:endParaRPr lang="pl-PL" altLang="pl-PL" sz="1400" dirty="0"/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WERYFIKOWANE NA ETAPIE OCENY FORMALNEJ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12776"/>
            <a:ext cx="83529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 algn="just"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Regulamin konkursu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Strategię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Regionalnych Inwestycji Terytorialnych Subregionu Zachodniego Województwa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Śląskiego;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 algn="just"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FAQ- pytania i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odpowiedzi;</a:t>
            </a:r>
          </a:p>
          <a:p>
            <a:pPr marL="342900" indent="-342900" algn="just">
              <a:buFontTx/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Instrukcję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wypełniania wniosku o dofinansowanie w ramach EFS;</a:t>
            </a:r>
          </a:p>
          <a:p>
            <a:pPr marL="342900" indent="-342900" algn="just"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udzielania wsparcia związanego z organizacją staży lub praktyk zawodowych na rzecz uczestników projektów;</a:t>
            </a:r>
          </a:p>
          <a:p>
            <a:pPr marL="342900" indent="-342900" algn="just"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udzielania wsparcia związanego z organizacją subsydiowanego zatrudnienia na rzecz uczestników projektów;</a:t>
            </a:r>
          </a:p>
          <a:p>
            <a:pPr marL="342900" indent="-342900" algn="just">
              <a:buFontTx/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Podstawowe informacje dotyczące uzyskiwania kwalifikacji w ramach projektów współfinansowanych z Europejskiego Funduszu Społecznego;</a:t>
            </a:r>
          </a:p>
          <a:p>
            <a:pPr marL="342900" indent="-342900" algn="just">
              <a:buFontTx/>
              <a:buAutoNum type="arabicPeriod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Wykaz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dopuszczalnych stawek dla towarów i usług „Taryfikator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”.</a:t>
            </a:r>
          </a:p>
          <a:p>
            <a:pPr lvl="0"/>
            <a:endParaRPr lang="pl-PL" dirty="0" smtClean="0"/>
          </a:p>
          <a:p>
            <a:pPr marL="342900" lvl="0" indent="-342900"/>
            <a:endParaRPr lang="pl-PL" b="1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AutoNum type="arabicPeriod"/>
            </a:pPr>
            <a:endParaRPr lang="pl-PL" b="1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26205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Lato lait"/>
              </a:rPr>
              <a:t>CO WARTO PRZECZYTAĆ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Lato lait"/>
              </a:rPr>
              <a:t>PRZED STWORZENIEM WNIOSKU</a:t>
            </a:r>
            <a:endParaRPr lang="pl-PL" altLang="pl-PL" sz="1500" b="1" dirty="0">
              <a:solidFill>
                <a:schemeClr val="bg1">
                  <a:lumMod val="50000"/>
                </a:schemeClr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95536" y="2132856"/>
            <a:ext cx="83529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/>
              <a:t> </a:t>
            </a:r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SZCZEGÓŁOWE  KRYTERIA  DOSTĘPU  </a:t>
            </a:r>
          </a:p>
          <a:p>
            <a:pPr algn="ctr">
              <a:buClr>
                <a:srgbClr val="000000"/>
              </a:buClr>
            </a:pPr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WERYFIKOWANE NA ETAPIE OCENY FORMALNEJ</a:t>
            </a:r>
          </a:p>
          <a:p>
            <a:pPr algn="ctr">
              <a:buClr>
                <a:srgbClr val="000000"/>
              </a:buClr>
            </a:pPr>
            <a:endParaRPr lang="pl-PL" altLang="pl-PL" b="1" dirty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Ocena kryteriów formalnych ma postać „0-1”</a:t>
            </a:r>
          </a:p>
          <a:p>
            <a:pPr algn="ctr"/>
            <a:endParaRPr lang="pl-PL" altLang="pl-PL" sz="1400" b="1" i="1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6013" y="2205038"/>
            <a:ext cx="72723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Czy </a:t>
            </a:r>
            <a:r>
              <a:rPr lang="pl-PL" alt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maksymalny okres </a:t>
            </a:r>
            <a:r>
              <a:rPr lang="pl-PL" alt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realizacji projektu </a:t>
            </a:r>
            <a:r>
              <a:rPr lang="pl-PL" alt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wynosi </a:t>
            </a:r>
            <a:r>
              <a:rPr lang="pl-PL" alt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24 </a:t>
            </a:r>
            <a:r>
              <a:rPr lang="pl-PL" alt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miesięcy?</a:t>
            </a: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projektodawca / Lider Partnerstwa posiada siedzibę na obszarze Województwa Śląskiego?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pl-PL" alt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Czy minimalna wartość projektu wynosi </a:t>
            </a:r>
            <a:r>
              <a:rPr lang="pl-PL" alt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100 000 PLN?</a:t>
            </a:r>
          </a:p>
          <a:p>
            <a:pPr marL="342900" indent="-342900" algn="just">
              <a:buFont typeface="+mj-lt"/>
              <a:buAutoNum type="arabicPeriod" startAt="3"/>
              <a:defRPr/>
            </a:pPr>
            <a:endParaRPr lang="pl-PL" altLang="pl-P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grupę docelową projektu stanowią: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Osoby powyżej 30 roku życia (od dnia 30 urodzin), które są bezrobotne (lub nieaktywne zawodowo),  zwłaszcza te znajdujące się w najtrudniejszej sytuacji na rynku pracy: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osoby powyżej 50 roku życia;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kobiety (w szczególności  powracające na rynek pracy po przerwie związanej z urodzeniem </a:t>
            </a:r>
            <a:b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wychowywaniem dziecka);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osoby z </a:t>
            </a:r>
            <a:r>
              <a:rPr lang="pl-PL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niepełnosprawnościami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osoby długotrwale bezrobotne;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osoby o niskich kwalifikacjach?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Z wyłączeniem osób odbywających karę pozbawienia wolności.</a:t>
            </a:r>
            <a:r>
              <a:rPr lang="pl-PL" alt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</a:t>
            </a:r>
            <a:endParaRPr lang="pl-PL" altLang="pl-PL" sz="14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6013" y="2205038"/>
            <a:ext cx="72723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+mj-lt"/>
              <a:buAutoNum type="arabicPeriod" startAt="5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projekt  wynika z aktualnego i  pozytywnie  zaopiniowanego  przez IZ RPO programu  rewitalizacji ?</a:t>
            </a:r>
          </a:p>
          <a:p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UWAGA</a:t>
            </a:r>
          </a:p>
          <a:p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ait"/>
              </a:rPr>
              <a:t>Wynikanie z programu rewitalizacji projektu oznacza:</a:t>
            </a:r>
          </a:p>
          <a:p>
            <a:pPr algn="just"/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ai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ait"/>
              </a:rPr>
              <a:t>wskazanie (wymienienie) go wprost w programie rewitalizacji albo </a:t>
            </a:r>
          </a:p>
          <a:p>
            <a:pPr algn="just">
              <a:buFont typeface="Arial" pitchFamily="34" charset="0"/>
              <a:buChar char="•"/>
            </a:pPr>
            <a:endParaRPr lang="pl-PL" sz="14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Lato lai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ait"/>
              </a:rPr>
              <a:t>określenie go w ogólnym (zbiorczym) opisie innych, uzupełniających rodzajów działań rewitalizacyjnych.</a:t>
            </a:r>
          </a:p>
          <a:p>
            <a:pPr algn="just">
              <a:buFont typeface="+mj-lt"/>
              <a:buAutoNum type="arabicPeriod" startAt="5"/>
              <a:defRPr/>
            </a:pPr>
            <a:endParaRPr lang="pl-PL" altLang="pl-P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just">
              <a:defRPr/>
            </a:pP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6013" y="2205038"/>
            <a:ext cx="72723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 do zasady projekty rewitalizacyjne realizowane są na obszarach wyznaczonych do rewitalizacji gdyż celem głównym takich projektów jest przede wszystkim bezpośrednie działanie na rzecz poprawy sytuacji społeczno- gospodarczej na danym obszarze oraz wsparcie jego mieszkańców.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wyjątkowych przypadkach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możliwe jest, aby do objęcia wsparciem dopuszczone zostały także projekty planowane do realizacji/zlokalizowane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poza obszarem wyznaczonym do rewitalizacji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w szczególności, w których działania będą prowadzone na styku obszaru wyznaczonego do rewitalizacji i obszaru zdegradowanego,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jednak tylko i wyłącznie jeśli służą one realizacji celów wynikających z programu rewitalizacji.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Dotyczy to zwłaszcza inicjatyw społecznych nakierowanych np. na aktywizację zawodową mieszkańców obszaru rewitalizacji, gdzie rozwiązania dedykowane ludności z obszaru rewitalizacji mogą być podejmowane poza tym obszarem.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Takie przypadki wymagają szerszego uzasadnienia i wskazania siły powiązań i efektywności oddziaływania danego projektu rewitalizacyjnego na realizację celów określonych dla rewitalizacji. 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ait"/>
            </a:endParaRPr>
          </a:p>
          <a:p>
            <a:pPr algn="just">
              <a:buFont typeface="+mj-lt"/>
              <a:buAutoNum type="arabicPeriod" startAt="5"/>
              <a:defRPr/>
            </a:pPr>
            <a:endParaRPr lang="pl-PL" altLang="pl-P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algn="just">
              <a:defRPr/>
            </a:pP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6013" y="2205038"/>
            <a:ext cx="72723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+mj-lt"/>
              <a:buAutoNum type="arabicPeriod" startAt="5"/>
              <a:defRPr/>
            </a:pP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w przypadku kryterium efektywności zatrudnieniowej: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zakłada: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osób w wieku 50 lat i więcej - kryterium efektywności zatrudnieniowej na poziomie co najmniej 33%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kobiet - kryterium efektywności zatrudnieniowej na poziomie co najmniej 39%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osób z </a:t>
            </a:r>
            <a:r>
              <a:rPr lang="pl-PL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niepełnosprawnościami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kryterium efektywności zatrudnieniowej na poziomie co najmniej 33%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osób długotrwale bezrobotnych – kryterium efektywności zatrudnieniowej na poziomie co najmniej 30%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osób o niskich kwalifikacjach (do poziomu ISCED 3 włącznie) – kryterium efektywności zatrudnieniowej na poziomie co najmniej 38%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dla uczestników/czek nie kwalifikujących się do żadnej z powyższych grup docelowych – na poziomie co najmniej 43% ?</a:t>
            </a: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16013" y="2205038"/>
            <a:ext cx="72723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+mj-lt"/>
              <a:buAutoNum type="arabicPeriod" startAt="7"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w przypadku realizacji w ramach projektu szkoleń/kursów z zakresu nabywania nowych, podwyższania lub uzupełniania kwalifikacji, Wnioskodawca zapewnia, że uzyskanie kwalifikacji zostało poprzedzone procesem walidacji i certyfikacji? Czy wskazane formy wsparcia kończą się egzaminem: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 zewnętrznym, lub 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b) przeprowadzonym przez Projektodawcę lub Partnera, o ile posiadają oni uprawnienia do egzaminowania w zakresie zgodnym z realizowanymi szkoleniami?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szkolenie/kurs kończy się wydaniem uczestnikowi/uczestniczce certyfikatu rozpoznawalnego w danej branży /świadectwa potwierdzającego uzyskanie kwalifikacji/</a:t>
            </a:r>
            <a:r>
              <a:rPr lang="pl-PL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kwalifikacji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 zawodzie?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przypadku kursów / szkoleń prowadzących do nabycia kompetencji (konkretnych efektów uczenia się uzyskiwanych w toku szkolenia),  dokument potwierdzający nabycie kompetencji powinien zawierać informacje na temat uzyskanych przez uczestnika efektów uczenia się w rozumieniu </a:t>
            </a:r>
            <a:r>
              <a:rPr lang="pl-PL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Wytycznych w zakresie monitorowania postępu rzeczowego realizacji programów operacyjnych na lata 2014-2020.</a:t>
            </a: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Kryterium odnosi się do 2 typu operacji.</a:t>
            </a:r>
            <a:endParaRPr lang="pl-PL" alt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SZCZEGÓŁOWE KRYTERIA DOSTĘPU WERYFIKOWANE NA ETAPIE OCENY FORMALNEJ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67544" y="1939925"/>
            <a:ext cx="8064895" cy="4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Na etapie oceny merytorycznej oceniane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są kryteria: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ogólne horyzontalne (zerojedynkowe) – spełnienie warunkuje otrzymanie dofinansowania;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ogólne merytoryczne (zerojedynkowe) – spełnienie warunkuje otrzymanie dofinansowania 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szczegółowe dostępu (zerojedynkowe), które zostały wskazane, </a:t>
            </a:r>
            <a:b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</a:b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jako weryfikowane na etapie oceny merytorycznej – spełnienie warunkuje otrzymanie dofinansowania;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ogólne merytoryczne (punktowe) – uzyskanie określonej liczby punktów za kryterium warunkuje otrzymanie dofinansowania;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szczegółowe  dodatkowe (szczegółowe dla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Poddziałań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RIT oceniane przez IP RIT RPO WSL)  (przyznawana jest ściśle określona liczba punktów) – spełnienie warunkuje otrzymanie dofinansowania;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negocjacyjne - spełnienie warunkuje otrzymanie dofinansowania.</a:t>
            </a:r>
          </a:p>
          <a:p>
            <a:pPr algn="ctr"/>
            <a:endParaRPr lang="pl-PL" altLang="pl-PL" sz="14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I SZCZEGÓŁOWE KRYTERIA WERYFIKOWANE NA ETAPIE OCENY MERYTORYCZNEJ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35292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/>
              <a:t> </a:t>
            </a:r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OGÓLNE   KRYTERIA   MERYTORYCZNE-</a:t>
            </a:r>
          </a:p>
          <a:p>
            <a:pPr algn="ctr"/>
            <a:endParaRPr lang="pl-PL" altLang="pl-PL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dirty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Ocena ogólnych kryteriów merytorycznych  </a:t>
            </a:r>
          </a:p>
          <a:p>
            <a:pPr algn="ctr"/>
            <a:r>
              <a:rPr lang="pl-PL" altLang="pl-PL" b="1" dirty="0">
                <a:solidFill>
                  <a:srgbClr val="636466"/>
                </a:solidFill>
                <a:latin typeface="Lato Light"/>
              </a:rPr>
              <a:t>ma postać „0-1”</a:t>
            </a:r>
            <a:endParaRPr lang="pl-PL" altLang="pl-PL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116013" y="1700213"/>
            <a:ext cx="72723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1. Czy zapisy wniosku są zgodne z regulaminem konkursu/naboru?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Oceniane będzie czy projektodawca zastosował się do warunków określonych przez IZ/IP sformułowanych w regulaminie konkursu/naboru w szczególności w zakresie możliwych do objęcia wsparciem grup docelowych, czy dopuszczonych do realizacji form wsparcia.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2. Czy projekt wpisuje się we właściwe działanie/</a:t>
            </a:r>
            <a:r>
              <a:rPr lang="pl-PL" altLang="pl-PL" sz="1400" b="1" dirty="0" err="1">
                <a:solidFill>
                  <a:srgbClr val="636466"/>
                </a:solidFill>
                <a:latin typeface="Lato Light"/>
              </a:rPr>
              <a:t>poddziałanie</a:t>
            </a: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/ typ projektu RPO WSL 2014-2020 – zgodnie ze Szczegółowym opisem osi priorytetowych i Regulaminem konkursu/wezwaniem do złożenia wniosku o dofinansowania projektu pozakonkursowego? </a:t>
            </a:r>
          </a:p>
          <a:p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Projekt wpisuje się we właściwe działanie/</a:t>
            </a:r>
            <a:r>
              <a:rPr lang="pl-PL" altLang="pl-PL" sz="1400" dirty="0" err="1">
                <a:solidFill>
                  <a:srgbClr val="636466"/>
                </a:solidFill>
                <a:latin typeface="Lato Light"/>
              </a:rPr>
              <a:t>poddziałanie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/typ projektu, zgodnie ze Szczegółowym opisem osi priorytetowych RPO WSL 2014-2020 oraz regulaminem konkursu/wezwaniem do złożenia wniosku o dofinansowania projektu pozakonkursowego.</a:t>
            </a:r>
          </a:p>
          <a:p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będzie weryfikowane na podstawie spójności wskazanego typu operacji z opisem zadań, a także zgodność projektu z celami szczegółowymi RPO WSL oraz z diagnozą zawartą w programie bądź w regulaminie konkursu.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3. Czy partnerstwo zostało zawarte zgodnie z przepisami art.33 ustawy z dnia 11 lipca 2014 r. o zasadach realizacji programów w zakresie polityki spójności finansowanych w perspektywie finansowej 2014-2020?</a:t>
            </a:r>
          </a:p>
          <a:p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będzie weryfikowane na podstawie Oświadczenia Wnioskodawcy oraz punktu A.3.3. wniosku o dofinansowanie - Uzasadnienie i sposób wyboru partnera oraz jego rola w projekcie.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endParaRPr lang="pl-PL" altLang="pl-PL" sz="1400" dirty="0"/>
          </a:p>
          <a:p>
            <a:r>
              <a:rPr lang="pl-PL" altLang="pl-PL" sz="1400" b="1" dirty="0"/>
              <a:t> </a:t>
            </a:r>
            <a:endParaRPr lang="pl-PL" altLang="pl-PL" sz="1400" dirty="0"/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16013" y="1700213"/>
            <a:ext cx="72723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1400" b="1" dirty="0">
              <a:solidFill>
                <a:srgbClr val="636466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4. Czy projekt jest skierowany do grupy docelowej z terenu województwa śląskiego? </a:t>
            </a:r>
          </a:p>
          <a:p>
            <a:r>
              <a:rPr lang="pl-PL" sz="1400" dirty="0">
                <a:solidFill>
                  <a:srgbClr val="636466"/>
                </a:solidFill>
                <a:latin typeface="Lato Light"/>
              </a:rPr>
              <a:t>W ramach kryterium oceniane będzie czy projekt jest skierowany do grup docelowych z obszaru województwa śląskiego (w przypadku osób fizycznych pracują, uczą lub zamieszkują one na obszarze województwa śląskiego w rozumieniu przepisów Kodeksu Cywilnego, a w przypadku innych podmiotów posiadają one jednostkę organizacyjną na obszarze województwa śląskiego).</a:t>
            </a:r>
          </a:p>
          <a:p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będzie weryfikowane na podstawie punktu B.11.1. wniosku o dofinansowanie - Osoby i/lub podmioty/instytucje, które zostaną objęte wsparciem.</a:t>
            </a:r>
          </a:p>
          <a:p>
            <a:endParaRPr lang="pl-PL" altLang="pl-PL" sz="1400" dirty="0">
              <a:solidFill>
                <a:srgbClr val="FF0000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5. Czy biuro projektu jest zlokalizowane na terenie województwa śląskiego?</a:t>
            </a:r>
          </a:p>
          <a:p>
            <a:r>
              <a:rPr lang="pl-PL" sz="1400" dirty="0">
                <a:solidFill>
                  <a:srgbClr val="636466"/>
                </a:solidFill>
                <a:latin typeface="Lato Light"/>
              </a:rPr>
              <a:t>W ramach kryterium oceniane będzie czy projektodawca w okresie realizacji projektu prowadzi biuro projektu (lub posiada siedzibę, filię, delegaturę, oddział czy inną prawnie dozwoloną formę organizacyjną działalności podmiotu) na terenie województwa śląskiego, w miejscu umożliwiającym równy dostęp potencjalnych uczestników/uczestniczek projektu. </a:t>
            </a:r>
          </a:p>
          <a:p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zostanie zweryfikowane na podstawie punktu B.12.3 wniosku o dofinansowanie - Biuro projektu oraz zaplecze techniczne i potencjał kadrowy projektodawcy.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endParaRPr lang="pl-PL" altLang="pl-PL" sz="1400" dirty="0"/>
          </a:p>
          <a:p>
            <a:r>
              <a:rPr lang="pl-PL" altLang="pl-PL" sz="1400" b="1" dirty="0"/>
              <a:t> </a:t>
            </a:r>
            <a:endParaRPr lang="pl-PL" altLang="pl-PL" sz="1400" dirty="0"/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469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ctr">
              <a:buFont typeface="Arial" pitchFamily="34" charset="0"/>
              <a:buNone/>
            </a:pPr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Planowane finansowanie ogółem na konkurs w ramach </a:t>
            </a:r>
            <a:r>
              <a:rPr lang="pl-PL" altLang="pl-PL" dirty="0" err="1" smtClean="0">
                <a:solidFill>
                  <a:srgbClr val="636466"/>
                </a:solidFill>
                <a:latin typeface="Lato Light"/>
              </a:rPr>
              <a:t>Poddziałania</a:t>
            </a: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 7.1.2  </a:t>
            </a:r>
            <a:br>
              <a:rPr lang="pl-PL" altLang="pl-PL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RPO WSL 2014-2020 wynosi:</a:t>
            </a:r>
          </a:p>
          <a:p>
            <a:pPr algn="ctr">
              <a:buFont typeface="Arial" pitchFamily="34" charset="0"/>
              <a:buNone/>
            </a:pPr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Lato lait"/>
              </a:rPr>
              <a:t>454 692,69 </a:t>
            </a:r>
            <a:r>
              <a:rPr lang="pl-PL" altLang="pl-PL" b="1" dirty="0" smtClean="0">
                <a:solidFill>
                  <a:srgbClr val="FF0000"/>
                </a:solidFill>
                <a:latin typeface="Lato lait"/>
              </a:rPr>
              <a:t>PLN</a:t>
            </a:r>
            <a:r>
              <a:rPr lang="pl-PL" altLang="pl-PL" b="1" dirty="0" smtClean="0">
                <a:solidFill>
                  <a:srgbClr val="636466"/>
                </a:solidFill>
                <a:latin typeface="Lato lait"/>
              </a:rPr>
              <a:t>*, </a:t>
            </a:r>
            <a:r>
              <a:rPr lang="pl-PL" alt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tj.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108 882,35 </a:t>
            </a:r>
            <a:r>
              <a:rPr lang="pl-PL" alt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Euro</a:t>
            </a:r>
          </a:p>
          <a:p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altLang="pl-PL" b="1" dirty="0" smtClean="0">
                <a:solidFill>
                  <a:srgbClr val="636466"/>
                </a:solidFill>
                <a:latin typeface="Lato Light"/>
              </a:rPr>
              <a:t>*</a:t>
            </a: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Wartość w PLN została określona według kursu Europejskiego Banku Centralnego z przedostatniego dnia </a:t>
            </a:r>
            <a:r>
              <a:rPr lang="pl-PL" altLang="pl-PL" dirty="0" err="1" smtClean="0">
                <a:solidFill>
                  <a:srgbClr val="636466"/>
                </a:solidFill>
                <a:latin typeface="Lato Light"/>
              </a:rPr>
              <a:t>kwotowania</a:t>
            </a: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 środków w miesiącu poprzedzającym miesiąc, w którym ogłoszono nabór, tj. 30.05.2017 r., gdzie </a:t>
            </a:r>
            <a:br>
              <a:rPr lang="pl-PL" altLang="pl-PL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1 EURO  = 4,1760 PLN</a:t>
            </a:r>
            <a:endParaRPr lang="pl-PL" b="1" dirty="0" smtClean="0">
              <a:solidFill>
                <a:srgbClr val="C00000"/>
              </a:solidFill>
              <a:latin typeface="Lato lait"/>
            </a:endParaRPr>
          </a:p>
          <a:p>
            <a:pPr algn="just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C00000"/>
              </a:solidFill>
              <a:latin typeface="Lato lait"/>
            </a:endParaRPr>
          </a:p>
          <a:p>
            <a:pPr algn="just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C00000"/>
              </a:solidFill>
              <a:latin typeface="Lato lait"/>
            </a:endParaRPr>
          </a:p>
          <a:p>
            <a:pPr algn="just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endParaRPr lang="pl-PL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STRUKTURA FINANSOWA PROJEKTU</a:t>
            </a:r>
            <a:endParaRPr lang="pl-PL" altLang="pl-PL" sz="1500" b="1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116013" y="1700213"/>
            <a:ext cx="72723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6. Czy projekt realizuje wskaźniki określone w regulaminie konkursu/naboru jako obowiązkowe dla danego typu projektu?</a:t>
            </a:r>
          </a:p>
          <a:p>
            <a:r>
              <a:rPr lang="pl-PL" sz="1400" dirty="0">
                <a:solidFill>
                  <a:srgbClr val="636466"/>
                </a:solidFill>
                <a:latin typeface="Lato Light"/>
              </a:rPr>
              <a:t>W ramach kryterium oceniane będzie czy projekt realizuje wskaźniki określone w regulaminie konkursu/naboru jako obowiązkowe dla danego typu projektu.</a:t>
            </a:r>
          </a:p>
          <a:p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zostanie zweryfikowane na podstawie części E. Mierzalne wskaźniki projektu.</a:t>
            </a:r>
          </a:p>
          <a:p>
            <a:endParaRPr lang="pl-PL" altLang="pl-PL" sz="1400" dirty="0">
              <a:solidFill>
                <a:srgbClr val="FF0000"/>
              </a:solidFill>
              <a:latin typeface="Lato Light"/>
            </a:endParaRPr>
          </a:p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7. </a:t>
            </a:r>
            <a:r>
              <a:rPr lang="pl-PL" altLang="pl-PL" sz="1400" b="1" dirty="0" smtClean="0">
                <a:solidFill>
                  <a:srgbClr val="636466"/>
                </a:solidFill>
                <a:latin typeface="Lato Light"/>
              </a:rPr>
              <a:t>Czy wskaźniki zostały prawidłowo przyporządkowane do kwot ryczałtowych?</a:t>
            </a:r>
          </a:p>
          <a:p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Kryterium dotyczy wniosków rozliczanych za pomocą kwot ryczałtowych. </a:t>
            </a:r>
          </a:p>
          <a:p>
            <a:r>
              <a:rPr lang="pl-PL" altLang="pl-PL" sz="1400" dirty="0" smtClean="0">
                <a:solidFill>
                  <a:srgbClr val="FF0000"/>
                </a:solidFill>
                <a:latin typeface="Lato Light"/>
              </a:rPr>
              <a:t>W ramach kryterium weryfikowane będzie, czy do każdej kwoty ryczałtowej przyporządkowano minimum jeden wskaźnik oraz czy wszystkie wskaźniki wskazane w części E wniosku o dofinansowanie zostały przyporządkowane w sposób adekwatny do poszczególnych kwot ryczałtowych.</a:t>
            </a:r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  <a:p>
            <a:endParaRPr lang="pl-PL" altLang="pl-PL" sz="1400" dirty="0"/>
          </a:p>
          <a:p>
            <a:r>
              <a:rPr lang="pl-PL" altLang="pl-PL" sz="1400" b="1" dirty="0"/>
              <a:t> </a:t>
            </a:r>
            <a:endParaRPr lang="pl-PL" altLang="pl-PL" sz="1400" dirty="0"/>
          </a:p>
          <a:p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119188" y="2241550"/>
            <a:ext cx="727233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636466"/>
                </a:solidFill>
                <a:latin typeface="Lato Light"/>
              </a:rPr>
              <a:t>Ocena merytoryczna wniosku na podstawie ogólnych kryteriów merytorycznych będzie dokonywana w skali punktowej zgodnie</a:t>
            </a:r>
            <a:br>
              <a:rPr lang="pl-PL">
                <a:solidFill>
                  <a:srgbClr val="636466"/>
                </a:solidFill>
                <a:latin typeface="Lato Light"/>
              </a:rPr>
            </a:br>
            <a:r>
              <a:rPr lang="pl-PL">
                <a:solidFill>
                  <a:srgbClr val="636466"/>
                </a:solidFill>
                <a:latin typeface="Lato Light"/>
              </a:rPr>
              <a:t> z kartą oceny merytorycznej. </a:t>
            </a:r>
          </a:p>
          <a:p>
            <a:pPr marL="0" lvl="2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>
              <a:solidFill>
                <a:srgbClr val="636466"/>
              </a:solidFill>
              <a:latin typeface="Lato Light"/>
            </a:endParaRPr>
          </a:p>
          <a:p>
            <a:pPr marL="0" lvl="2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636466"/>
                </a:solidFill>
                <a:latin typeface="Lato Light"/>
              </a:rPr>
              <a:t>Maksymalna liczba punktów do uzyskania wynosi </a:t>
            </a:r>
            <a:r>
              <a:rPr lang="pl-PL" b="1">
                <a:solidFill>
                  <a:srgbClr val="FF0000"/>
                </a:solidFill>
                <a:latin typeface="Lato Light"/>
              </a:rPr>
              <a:t>50 punktów</a:t>
            </a:r>
            <a:r>
              <a:rPr lang="pl-PL">
                <a:solidFill>
                  <a:srgbClr val="636466"/>
                </a:solidFill>
                <a:latin typeface="Lato Light"/>
              </a:rPr>
              <a:t>. Spełnienie przez wniosek kryteriów w minimalnym zakresie oznacza uzyskanie </a:t>
            </a:r>
            <a:r>
              <a:rPr lang="pl-PL" b="1">
                <a:solidFill>
                  <a:srgbClr val="FF0000"/>
                </a:solidFill>
                <a:latin typeface="Lato Light"/>
              </a:rPr>
              <a:t>30</a:t>
            </a:r>
            <a:r>
              <a:rPr lang="pl-PL">
                <a:solidFill>
                  <a:srgbClr val="FF0000"/>
                </a:solidFill>
                <a:latin typeface="Lato Light"/>
              </a:rPr>
              <a:t> </a:t>
            </a:r>
            <a:r>
              <a:rPr lang="pl-PL" b="1">
                <a:solidFill>
                  <a:srgbClr val="FF0000"/>
                </a:solidFill>
                <a:latin typeface="Lato Light"/>
              </a:rPr>
              <a:t>punktów</a:t>
            </a:r>
            <a:r>
              <a:rPr lang="pl-PL">
                <a:solidFill>
                  <a:srgbClr val="FF0000"/>
                </a:solidFill>
                <a:latin typeface="Lato Light"/>
              </a:rPr>
              <a:t> </a:t>
            </a:r>
            <a:r>
              <a:rPr lang="pl-PL" b="1">
                <a:solidFill>
                  <a:srgbClr val="FF0000"/>
                </a:solidFill>
                <a:latin typeface="Lato Light"/>
              </a:rPr>
              <a:t>tj.</a:t>
            </a:r>
            <a:r>
              <a:rPr lang="pl-PL">
                <a:solidFill>
                  <a:srgbClr val="FF0000"/>
                </a:solidFill>
                <a:latin typeface="Lato Light"/>
              </a:rPr>
              <a:t> </a:t>
            </a:r>
            <a:r>
              <a:rPr lang="pl-PL" b="1">
                <a:solidFill>
                  <a:srgbClr val="FF0000"/>
                </a:solidFill>
                <a:latin typeface="Lato Light"/>
              </a:rPr>
              <a:t>60% </a:t>
            </a:r>
            <a:r>
              <a:rPr lang="pl-PL">
                <a:solidFill>
                  <a:srgbClr val="636466"/>
                </a:solidFill>
                <a:latin typeface="Lato Light"/>
              </a:rPr>
              <a:t>maksymalnej możliwej do uzyskania liczby punktów w ramach ogólnych kryteriów merytorycznych </a:t>
            </a:r>
            <a:r>
              <a:rPr lang="pl-PL" u="sng">
                <a:solidFill>
                  <a:srgbClr val="636466"/>
                </a:solidFill>
                <a:latin typeface="Lato Light"/>
              </a:rPr>
              <a:t>oraz</a:t>
            </a:r>
            <a:r>
              <a:rPr lang="pl-PL">
                <a:solidFill>
                  <a:srgbClr val="636466"/>
                </a:solidFill>
                <a:latin typeface="Lato Light"/>
              </a:rPr>
              <a:t> </a:t>
            </a:r>
            <a:r>
              <a:rPr lang="pl-PL" b="1">
                <a:solidFill>
                  <a:srgbClr val="636466"/>
                </a:solidFill>
                <a:latin typeface="Lato Light"/>
              </a:rPr>
              <a:t>jednocześnie uzyskanie minimalnej liczby punktów za kryteria, dla których określono minimum punktowe.</a:t>
            </a:r>
            <a:endParaRPr lang="pl-PL" altLang="pl-PL">
              <a:solidFill>
                <a:srgbClr val="636466"/>
              </a:solidFill>
              <a:latin typeface="Lato Light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/>
              <a:t> </a:t>
            </a:r>
            <a:endParaRPr lang="pl-PL" altLang="pl-PL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187450" y="1916113"/>
            <a:ext cx="72723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Czy cel projektu jest adekwatny do diagnozowanych problemów?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 </a:t>
            </a:r>
          </a:p>
          <a:p>
            <a:pPr marL="342900" indent="-342900">
              <a:defRPr/>
            </a:pP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(skala punktowa od 0 do 3. Minimum punktowe wynosi 1 pkt.)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Weryfikowane będzie: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Czy prawidłowo sformułowano cel projektu?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Czy cel jest adekwatny do zdiagnozowanych problemów?</a:t>
            </a:r>
          </a:p>
          <a:p>
            <a:pPr>
              <a:defRPr/>
            </a:pP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zostanie zweryfikowane na podstawie punktu B.9. wniosku o dofinansowanie - Cel główny projektu w odniesieniu do pozostałych zapisów wniosku.</a:t>
            </a:r>
          </a:p>
          <a:p>
            <a:pPr>
              <a:defRPr/>
            </a:pPr>
            <a:endParaRPr lang="pl-PL" altLang="pl-PL" sz="1400" dirty="0">
              <a:solidFill>
                <a:srgbClr val="FF0000"/>
              </a:solidFill>
              <a:latin typeface="Lato Light"/>
            </a:endParaRPr>
          </a:p>
          <a:p>
            <a:pPr>
              <a:defRPr/>
            </a:pP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2. Czy wskaźniki zostały założone na odpowiednim poziomie, a ich sposób monitorowania został odpowiednio opisany?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 </a:t>
            </a:r>
            <a:br>
              <a:rPr lang="pl-PL" alt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(skala punktowa od 0 do 10. Minimum punktowe wynosi 6 pkt.)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Weryfikowane będzie: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Czy wartości docelowe wskaźników produktu są adekwatne do zaplanowanych działań i wydatków w projekcie?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Czy wartości wskaźników rezultatu są adekwatne do zaplanowanych działań i wydatków w projekcie?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Czy w sposób poprawny i zgodny z definicją wskaźników opisano sposób pomiaru i monitorowania wskaźników?</a:t>
            </a:r>
          </a:p>
          <a:p>
            <a:pPr>
              <a:defRPr/>
            </a:pP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zostanie zweryfikowane na podstawie części E wniosku o dofinansowanie - MIERZALNE WSKAŹNIKI PROJEKTU w odniesieniu do pozostałych zapisów wniosku.</a:t>
            </a:r>
          </a:p>
          <a:p>
            <a:r>
              <a:rPr lang="pl-PL" altLang="pl-PL" sz="1400" dirty="0" smtClean="0">
                <a:solidFill>
                  <a:srgbClr val="FF0000"/>
                </a:solidFill>
                <a:latin typeface="Lato Light"/>
              </a:rPr>
              <a:t>Kryterium to może podlegać ocenie warunkowej i negocjacjom, po uzyskaniu przez wniosek minimalnej liczby punktów za kryteria dla których określono minimum punktowe.</a:t>
            </a:r>
            <a:endParaRPr lang="pl-PL" altLang="pl-PL" sz="1400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187450" y="1916113"/>
            <a:ext cx="727233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>
                <a:solidFill>
                  <a:srgbClr val="636466"/>
                </a:solidFill>
                <a:latin typeface="Lato Light"/>
              </a:rPr>
              <a:t>3. Czy w sposób prawidłowy opisano grupę docelową? </a:t>
            </a:r>
            <a:br>
              <a:rPr lang="pl-PL" altLang="pl-PL" sz="1400" b="1">
                <a:solidFill>
                  <a:srgbClr val="636466"/>
                </a:solidFill>
                <a:latin typeface="Lato Light"/>
              </a:rPr>
            </a:br>
            <a:r>
              <a:rPr lang="pl-PL" altLang="pl-PL" sz="1400">
                <a:solidFill>
                  <a:srgbClr val="FF0000"/>
                </a:solidFill>
                <a:latin typeface="Lato Light"/>
              </a:rPr>
              <a:t>(skala punktowa od 0 do 5. Minimum punktowe wynosi 3 pkt.)</a:t>
            </a:r>
          </a:p>
          <a:p>
            <a:r>
              <a:rPr lang="pl-PL" sz="1400">
                <a:solidFill>
                  <a:srgbClr val="636466"/>
                </a:solidFill>
                <a:latin typeface="Lato Light"/>
              </a:rPr>
              <a:t>Weryfikowane będzie:</a:t>
            </a:r>
          </a:p>
          <a:p>
            <a:pPr algn="just"/>
            <a:r>
              <a:rPr lang="pl-PL" sz="1400">
                <a:solidFill>
                  <a:srgbClr val="636466"/>
                </a:solidFill>
                <a:latin typeface="Lato Light"/>
              </a:rPr>
              <a:t>a) </a:t>
            </a:r>
            <a:r>
              <a:rPr lang="pl-PL" sz="1400" b="1">
                <a:solidFill>
                  <a:srgbClr val="636466"/>
                </a:solidFill>
                <a:latin typeface="Lato Light"/>
              </a:rPr>
              <a:t>Czy scharakteryzowano grupę docelową i w sposób poprawny opisano </a:t>
            </a:r>
            <a:br>
              <a:rPr lang="pl-PL" sz="1400" b="1">
                <a:solidFill>
                  <a:srgbClr val="636466"/>
                </a:solidFill>
                <a:latin typeface="Lato Light"/>
              </a:rPr>
            </a:br>
            <a:r>
              <a:rPr lang="pl-PL" sz="1400" b="1">
                <a:solidFill>
                  <a:srgbClr val="636466"/>
                </a:solidFill>
                <a:latin typeface="Lato Light"/>
              </a:rPr>
              <a:t>jej sytuację problemową?</a:t>
            </a:r>
            <a:endParaRPr lang="pl-PL" sz="1400" b="1">
              <a:solidFill>
                <a:srgbClr val="636466"/>
              </a:solidFill>
              <a:latin typeface="Lato Light"/>
              <a:cs typeface="Times New Roman" pitchFamily="18" charset="0"/>
            </a:endParaRPr>
          </a:p>
          <a:p>
            <a:pPr algn="just"/>
            <a: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Zaleca się oby opis sytuacji problemowej grup docelowych objętych wsparciem opierał </a:t>
            </a:r>
            <a:b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</a:br>
            <a: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się o dane dotyczące danego obszaru wsparcia oraz dodatkowo o własne informacje, przeprowadzone badania analizy. Zaleca się wskazanie metodologii przeprowadzenia danej formy badania wraz ze wskazaniem uzyskanych wyników.</a:t>
            </a:r>
          </a:p>
          <a:p>
            <a:pPr algn="just"/>
            <a:r>
              <a:rPr lang="pl-PL" sz="1400" b="1" u="sng">
                <a:solidFill>
                  <a:srgbClr val="636466"/>
                </a:solidFill>
                <a:latin typeface="Lato Light"/>
                <a:cs typeface="Times New Roman" pitchFamily="18" charset="0"/>
              </a:rPr>
              <a:t>Wybór grupy docelowej nie może być zdeterminowany planowanymi do realizacji instrumentami, lecz wynikać z diagnozy problemu dla określonego terytorium.</a:t>
            </a:r>
          </a:p>
          <a:p>
            <a:pPr algn="just"/>
            <a: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Charakterystyka grupy docelowej nie może sprowadzać się jedynie do wskazania kategorii osób zaproponowanych w Regulaminie Konkursu. Grupa docelowa nie jest jednorodna, dlatego powinna być rozpatrywana  w różnych podkategoriach:  wiek, płeć, poziom wykształcenia, miejsce zamieszkania, status na rynku pracy, sytuacja rodzinna</a:t>
            </a:r>
            <a:b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</a:br>
            <a:r>
              <a:rPr lang="pl-PL" sz="140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 i materialna.</a:t>
            </a:r>
          </a:p>
          <a:p>
            <a:r>
              <a:rPr lang="pl-PL" sz="1400">
                <a:solidFill>
                  <a:srgbClr val="636466"/>
                </a:solidFill>
                <a:latin typeface="Lato Light"/>
              </a:rPr>
              <a:t>b) </a:t>
            </a:r>
            <a:r>
              <a:rPr lang="pl-PL" sz="1400" b="1">
                <a:solidFill>
                  <a:srgbClr val="636466"/>
                </a:solidFill>
                <a:latin typeface="Lato Light"/>
              </a:rPr>
              <a:t>Czy rekrutacja uczestników do projektu została zaplanowana w sposób adekwatny do grupy docelowej?</a:t>
            </a:r>
          </a:p>
          <a:p>
            <a:r>
              <a:rPr lang="pl-PL" altLang="pl-PL" sz="1400">
                <a:solidFill>
                  <a:srgbClr val="FF0000"/>
                </a:solidFill>
                <a:latin typeface="Lato Light"/>
              </a:rPr>
              <a:t>Kryterium zostanie zweryfikowane na podstawie punktu B.11. wniosku o dofinansowanie - Uzasadnienie potrzeby realizacji projektu.</a:t>
            </a:r>
          </a:p>
          <a:p>
            <a:endParaRPr lang="pl-PL" altLang="pl-PL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4249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  <a:cs typeface="Arial" pitchFamily="34" charset="0"/>
              </a:rPr>
              <a:t>Charakterystyka osób i/lub podmiotów/instytucji, które zostaną</a:t>
            </a:r>
          </a:p>
          <a:p>
            <a:pPr marL="342900" indent="-342900" algn="just"/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  <a:cs typeface="Arial" pitchFamily="34" charset="0"/>
              </a:rPr>
              <a:t>objęte wsparciem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opisy grupy docelowej są zbyt ogólne i stanowią jedynie </a:t>
            </a:r>
            <a:r>
              <a:rPr lang="pl-PL" sz="1400" dirty="0" smtClean="0">
                <a:solidFill>
                  <a:srgbClr val="FF0000"/>
                </a:solidFill>
                <a:latin typeface="Lato Light" pitchFamily="34" charset="-18"/>
              </a:rPr>
              <a:t>kopię zapisów regulaminu konkursu</a:t>
            </a:r>
            <a:r>
              <a:rPr lang="pl-PL" sz="1400" dirty="0" smtClean="0">
                <a:latin typeface="Lato Light" pitchFamily="34" charset="-18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nie jest zasadnym opisywanie </a:t>
            </a:r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ogólnowojewódzkich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problemów, które nie dotyczą grupy docelowej</a:t>
            </a:r>
          </a:p>
          <a:p>
            <a:pPr algn="just">
              <a:buFont typeface="Arial" pitchFamily="34" charset="0"/>
              <a:buChar char="•"/>
            </a:pP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pitchFamily="34" charset="-18"/>
            </a:endParaRPr>
          </a:p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Opis sytuacji problemowej grup docelowych objętych wsparciem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opis sytuacji problemowej odnosi się do osób z obszaru </a:t>
            </a:r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całego Śląska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,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a nie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Subregionu Zachodniego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,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wnioskodawcy powołując się na pewne dane nie wskazują źródła danych, 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wnioskodawcy powołujący się na badania własne nie określają: terminu przeprowadzania badań, charakterystyki badanej grupy, jej liczebności, metody badań,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opis sytuacji problemowej zawiera diagnozę grupy, a nie zawiera problemów jakie zdiagnozowano w tej grupie oraz informacji o oczekiwaniach i barierach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nie uzasadniono dlaczego wybrane zostały tylko niektóre powiaty z Subregionu Zachodniego jako obszar realizacji projektu i czy ich teren charakteryzuje się gorszą sytuacją na rynku pracy,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proponowane w projekcie wsparcie niezgodne z wcześniejszym opisem potrzeb grupy docelowej.</a:t>
            </a:r>
          </a:p>
          <a:p>
            <a:pPr algn="just">
              <a:buFont typeface="Arial" pitchFamily="34" charset="0"/>
              <a:buChar char="•"/>
            </a:pP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pitchFamily="34" charset="-18"/>
            </a:endParaRPr>
          </a:p>
          <a:p>
            <a:endParaRPr lang="pl-PL" altLang="pl-PL" sz="1400" dirty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Opis rekrutacji do projektu: 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brak precyzyjnie zaplanowanej długości procesu rekrutacji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brak informacji o rodzajach działań jakie wnioskodawca zamierza wdrożyć 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w  momencie problemów z rekrutacją uczestników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brak wskazania mierzalnych kryteriów rekrutacji dla wszystkich grup objętych wsparciem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brak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informacji jak będzie rola PUP, GOPS, MOPS, NGO procesie rekrutacji i w kontakcie z grupą docelową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brak informacji o miejscu spotkań rekrutacyjnych.</a:t>
            </a:r>
          </a:p>
          <a:p>
            <a:pPr algn="just"/>
            <a:endParaRPr lang="pl-PL" sz="1600" dirty="0" smtClean="0">
              <a:latin typeface="Lato Light" pitchFamily="34" charset="-18"/>
            </a:endParaRPr>
          </a:p>
          <a:p>
            <a:pPr algn="just"/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Oczekiwania, potrzeby i bariery potencjalnych uczestników projektu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unikanie suchych i ogólnych informacji np.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potrzeby: wsparcie psychologiczne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przedmiotowe oczekiwania/potrzeby/bariery powinny zostać skonkretyzowane,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a  źródłem informacji dla nich powinny być </a:t>
            </a:r>
            <a:r>
              <a:rPr lang="pl-PL" sz="1600" dirty="0" smtClean="0">
                <a:solidFill>
                  <a:srgbClr val="FF0000"/>
                </a:solidFill>
                <a:latin typeface="Lato Light" pitchFamily="34" charset="-18"/>
              </a:rPr>
              <a:t>badania/analizy/opracowania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nie wskazuje się  </a:t>
            </a:r>
            <a:r>
              <a:rPr lang="pl-PL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konkretnych problemów jakie podały ankietowane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osoby w przeprowadzonych przez wnioskodawcę badaniach własnych</a:t>
            </a:r>
          </a:p>
          <a:p>
            <a:pPr algn="just">
              <a:buFont typeface="Arial" pitchFamily="34" charset="0"/>
              <a:buChar char="•"/>
            </a:pP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pitchFamily="34" charset="-18"/>
            </a:endParaRPr>
          </a:p>
          <a:p>
            <a:endParaRPr lang="pl-PL" altLang="pl-PL" sz="1400" dirty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187450" y="1916113"/>
            <a:ext cx="72723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4. Czy zadania w projekcie zaplanowano i opisano w sposób poprawny?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 </a:t>
            </a:r>
            <a:br>
              <a:rPr lang="pl-PL" alt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(skala punktowa od 0 do 8. Minimum punktowe wynosi 5 pkt.) 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W</a:t>
            </a:r>
            <a:r>
              <a:rPr lang="x-none" sz="1400">
                <a:solidFill>
                  <a:srgbClr val="636466"/>
                </a:solidFill>
                <a:latin typeface="Lato Light"/>
              </a:rPr>
              <a:t>eryfikowane będzie:</a:t>
            </a:r>
            <a:endParaRPr lang="pl-PL" sz="1400" dirty="0">
              <a:solidFill>
                <a:srgbClr val="636466"/>
              </a:solidFill>
              <a:latin typeface="Lato Light"/>
            </a:endParaRPr>
          </a:p>
          <a:p>
            <a:pPr marL="342900" indent="-342900" algn="just">
              <a:buFontTx/>
              <a:buAutoNum type="alphaLcParenR"/>
              <a:defRPr/>
            </a:pPr>
            <a:r>
              <a:rPr lang="x-none" sz="1400">
                <a:solidFill>
                  <a:srgbClr val="636466"/>
                </a:solidFill>
                <a:latin typeface="Lato Light"/>
              </a:rPr>
              <a:t>Czy zadania logicznie korespondują z określoną sytuacją problemową oraz </a:t>
            </a:r>
            <a:r>
              <a:rPr lang="pl-PL" sz="1400" dirty="0">
                <a:solidFill>
                  <a:srgbClr val="636466"/>
                </a:solidFill>
                <a:latin typeface="Lato Light"/>
              </a:rPr>
              <a:t/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 </a:t>
            </a:r>
            <a:r>
              <a:rPr lang="x-none" sz="1400">
                <a:solidFill>
                  <a:srgbClr val="636466"/>
                </a:solidFill>
                <a:latin typeface="Lato Light"/>
              </a:rPr>
              <a:t>wpływają na osiągnięcie wskaźników i założonych celów? Czy zakres zadań/działań realizowanych przez partnera/ów uzasadnia ich udział w projekcie (w przypadku projektów partnerskich)?</a:t>
            </a:r>
            <a:endParaRPr lang="pl-PL" sz="1400" dirty="0">
              <a:solidFill>
                <a:srgbClr val="636466"/>
              </a:solidFill>
              <a:latin typeface="Lato Light"/>
            </a:endParaRPr>
          </a:p>
          <a:p>
            <a:pPr marL="342900" indent="-342900" algn="just">
              <a:buFontTx/>
              <a:buAutoNum type="alphaLcParenR"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 </a:t>
            </a:r>
            <a:r>
              <a:rPr lang="x-none" sz="1400">
                <a:solidFill>
                  <a:srgbClr val="636466"/>
                </a:solidFill>
                <a:latin typeface="Lato Light"/>
              </a:rPr>
              <a:t>Czy opisano zakres merytoryczny zadań uwzględniający: rodzaj i charakter wsparcia, liczbę osób jakie otrzymają wsparcie oraz wskazano, jakie rodzaje dostaw i usług będą zlecane innym podmiotom przy zastosowaniu klauzul społecznych?</a:t>
            </a:r>
            <a:endParaRPr lang="pl-PL" sz="1400" dirty="0">
              <a:solidFill>
                <a:srgbClr val="636466"/>
              </a:solidFill>
              <a:latin typeface="Lato Light"/>
            </a:endParaRPr>
          </a:p>
          <a:p>
            <a:pPr marL="342900" indent="-342900" algn="just">
              <a:buFontTx/>
              <a:buAutoNum type="alphaLcParenR"/>
              <a:defRPr/>
            </a:pPr>
            <a:r>
              <a:rPr lang="x-none" sz="1400">
                <a:solidFill>
                  <a:srgbClr val="636466"/>
                </a:solidFill>
                <a:latin typeface="Lato Light"/>
              </a:rPr>
              <a:t>Czy określone terminy rozpoczęcia i zakończenia zadań gwarantują efektywną realizację projektu oraz czy wskazano podmiot realizujący działania w ramach zadania, w tym zaangażowaną kadrę?</a:t>
            </a:r>
            <a:r>
              <a:rPr lang="pl-PL" sz="1400" b="1" dirty="0">
                <a:solidFill>
                  <a:srgbClr val="636466"/>
                </a:solidFill>
                <a:latin typeface="Lato Light"/>
              </a:rPr>
              <a:t> </a:t>
            </a:r>
          </a:p>
          <a:p>
            <a:pPr>
              <a:defRPr/>
            </a:pP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Kryterium zostanie zweryfikowane na podstawie punktu C.1 wniosku o dofinansowanie - ZADANIA W PROJEKCIE (ZAKRES RZECZOWY) w odniesieniu do pozostałych zapisów wniosku.</a:t>
            </a:r>
          </a:p>
          <a:p>
            <a:pPr>
              <a:defRPr/>
            </a:pPr>
            <a:endParaRPr lang="pl-PL" altLang="pl-PL" sz="1400" dirty="0"/>
          </a:p>
          <a:p>
            <a:pPr>
              <a:defRPr/>
            </a:pPr>
            <a:endParaRPr lang="pl-PL" altLang="pl-PL" sz="1400" dirty="0"/>
          </a:p>
          <a:p>
            <a:pPr>
              <a:defRPr/>
            </a:pPr>
            <a:r>
              <a:rPr lang="pl-PL" altLang="pl-PL" sz="1400" b="1" dirty="0"/>
              <a:t> </a:t>
            </a:r>
            <a:endParaRPr lang="pl-PL" altLang="pl-PL" sz="1400" dirty="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187450" y="1916113"/>
            <a:ext cx="72723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pl-PL" sz="1400" b="1">
                <a:solidFill>
                  <a:srgbClr val="636466"/>
                </a:solidFill>
                <a:latin typeface="Lato Light"/>
              </a:rPr>
              <a:t>cd. 4. Czy zadania w projekcie zaplanowano i opisano w sposób poprawny?</a:t>
            </a:r>
            <a:r>
              <a:rPr lang="pl-PL" altLang="pl-PL" sz="1400">
                <a:solidFill>
                  <a:srgbClr val="636466"/>
                </a:solidFill>
                <a:latin typeface="Lato Light"/>
              </a:rPr>
              <a:t> </a:t>
            </a:r>
            <a:br>
              <a:rPr lang="pl-PL" altLang="pl-PL" sz="1400">
                <a:solidFill>
                  <a:srgbClr val="636466"/>
                </a:solidFill>
                <a:latin typeface="Lato Light"/>
              </a:rPr>
            </a:br>
            <a:endParaRPr lang="pl-PL" altLang="pl-PL" sz="1400">
              <a:solidFill>
                <a:srgbClr val="636466"/>
              </a:solidFill>
              <a:latin typeface="Lato Light"/>
            </a:endParaRPr>
          </a:p>
          <a:p>
            <a:pPr algn="just"/>
            <a:r>
              <a:rPr lang="pl-PL" sz="1400">
                <a:solidFill>
                  <a:srgbClr val="636466"/>
                </a:solidFill>
                <a:latin typeface="Lato Light"/>
              </a:rPr>
              <a:t>Opis planowanych zadań powinien być możliwie szczegółowy z uwzględnieniem terminów i osób odpowiedzialnych za ich realizację! W przypadku organizacji szkoleń wskazane jest podanie najważniejszych informacji – o ile są one znane wnioskodawcy na etapie opracowywania wniosku o dofinansowanie - dotyczących sposobu ich organizacji. </a:t>
            </a:r>
            <a:r>
              <a:rPr lang="pl-PL" sz="1400" b="1" u="sng">
                <a:solidFill>
                  <a:srgbClr val="636466"/>
                </a:solidFill>
                <a:latin typeface="Lato Light"/>
              </a:rPr>
              <a:t>Wnioskodawca powinien zadbać o szczegółowy opis zadań zgodny z chronologią występowania zaplanowanych działań</a:t>
            </a:r>
            <a:r>
              <a:rPr lang="pl-PL" sz="1400">
                <a:solidFill>
                  <a:srgbClr val="636466"/>
                </a:solidFill>
                <a:latin typeface="Lato Light"/>
              </a:rPr>
              <a:t>. </a:t>
            </a:r>
          </a:p>
          <a:p>
            <a:pPr algn="just"/>
            <a:endParaRPr lang="pl-PL" sz="1400">
              <a:latin typeface="Lato Light"/>
            </a:endParaRPr>
          </a:p>
          <a:p>
            <a:pPr algn="ctr"/>
            <a:r>
              <a:rPr lang="pl-PL" sz="1400" b="1">
                <a:solidFill>
                  <a:srgbClr val="FF0000"/>
                </a:solidFill>
                <a:latin typeface="Lato Light"/>
              </a:rPr>
              <a:t>Instytucje szkoleniowe realizujące dany typ wsparcia powinny</a:t>
            </a:r>
            <a:br>
              <a:rPr lang="pl-PL" sz="1400" b="1">
                <a:solidFill>
                  <a:srgbClr val="FF0000"/>
                </a:solidFill>
                <a:latin typeface="Lato Light"/>
              </a:rPr>
            </a:br>
            <a:r>
              <a:rPr lang="pl-PL" sz="1400" b="1">
                <a:solidFill>
                  <a:srgbClr val="FF0000"/>
                </a:solidFill>
                <a:latin typeface="Lato Light"/>
              </a:rPr>
              <a:t> posiadać wpis do RIS - wymóg obligatoryjny.</a:t>
            </a:r>
          </a:p>
          <a:p>
            <a:endParaRPr lang="pl-PL" altLang="pl-PL" sz="1400"/>
          </a:p>
          <a:p>
            <a:endParaRPr lang="pl-PL" altLang="pl-PL" sz="1400"/>
          </a:p>
          <a:p>
            <a:r>
              <a:rPr lang="pl-PL" altLang="pl-PL" sz="1400" b="1"/>
              <a:t> </a:t>
            </a:r>
            <a:endParaRPr lang="pl-PL" altLang="pl-PL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95536" y="1916113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Zadania w projekcie </a:t>
            </a:r>
          </a:p>
          <a:p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pitchFamily="34" charset="-18"/>
            </a:endParaRPr>
          </a:p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 informacji o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: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liczbie uczestników projektu uczestniczących w zadaniu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osobach odpowiedzialnych za zadanie i miejscu jego realizacji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czasie trwania poszczególnych zadań (kursów, staży) i potwierdzeniu uzyskania kwalifikacji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Brak kompleksowego wsparcia i uzasadnienia, iż tylko część uczestników skorzysta z poszczególnych form wsparcia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Nie wskazywano, iż w przypadku wystąpienia innych potrzeb po sporządzeniu  IPD zostaną uczestnikom zapewnione inne szkolenia niż te założone w projekcie.</a:t>
            </a:r>
          </a:p>
          <a:p>
            <a:endParaRPr lang="pl-PL" altLang="pl-PL" sz="1400" dirty="0"/>
          </a:p>
          <a:p>
            <a:endParaRPr lang="pl-PL" altLang="pl-PL" sz="1400" dirty="0"/>
          </a:p>
          <a:p>
            <a:r>
              <a:rPr lang="pl-PL" altLang="pl-PL" sz="1400" b="1" dirty="0"/>
              <a:t> </a:t>
            </a:r>
            <a:endParaRPr lang="pl-PL" altLang="pl-PL" sz="1400" dirty="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119188" y="2133600"/>
            <a:ext cx="72723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>
                <a:solidFill>
                  <a:srgbClr val="636466"/>
                </a:solidFill>
                <a:latin typeface="Lato Light"/>
              </a:rPr>
              <a:t>5. Czy projektodawca posiada doświadczenie i potencjał pozwalające na efektywną realizację projektu? </a:t>
            </a:r>
          </a:p>
          <a:p>
            <a:r>
              <a:rPr lang="pl-PL" altLang="pl-PL" sz="1400">
                <a:solidFill>
                  <a:srgbClr val="FF0000"/>
                </a:solidFill>
                <a:latin typeface="Lato Light"/>
              </a:rPr>
              <a:t>(skala punktowa od 0 do 14. Minimum punktowe wynosi 8 pkt.) 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Weryfikowane będzie: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a) Czy projektodawca/partner posiada doświadczenie w obszarze merytorycznym, w którym udzielane będzie wsparcie przewidziane w ramach projektu?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b) Czy projektodawca/partner posiada doświadczenie na rzecz grupy docelowej, do której kierowane będzie wsparcie przewidziane w ramach projektu?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c) Czy projektodawca/partner posiada doświadczenie w zakresie podejmowanych inicjatyw na określonym terytorium, którego dotyczyć będzie realizacja projektu?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d) Czy projektodawca/partner posiada odpowiedni potencjał kadrowy/ merytoryczny?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e) Czy projektodawca/partner posiada odpowiedni potencjał techniczny? </a:t>
            </a:r>
          </a:p>
          <a:p>
            <a:r>
              <a:rPr lang="pl-PL" altLang="pl-PL" sz="1400">
                <a:solidFill>
                  <a:srgbClr val="636466"/>
                </a:solidFill>
                <a:latin typeface="Lato Light"/>
              </a:rPr>
              <a:t>f) Czy opisany sposób zarządzania projektem gwarantuje jego prawidłową realizację? Czy uwzględniono udział partner/ów w zarządzaniu projektem (dotyczy projektów partnerskich)?</a:t>
            </a:r>
          </a:p>
          <a:p>
            <a:endParaRPr lang="pl-PL" altLang="pl-PL" sz="1400">
              <a:solidFill>
                <a:srgbClr val="636466"/>
              </a:solidFill>
              <a:latin typeface="Lato Light"/>
            </a:endParaRPr>
          </a:p>
          <a:p>
            <a:r>
              <a:rPr lang="pl-PL" altLang="pl-PL" sz="1400">
                <a:solidFill>
                  <a:srgbClr val="FF0000"/>
                </a:solidFill>
                <a:latin typeface="Lato Light"/>
              </a:rPr>
              <a:t>Kryterium zostanie zweryfikowane na podstawie punktu B.12. wniosku o dofinansowanie - Zdolność do efektywnej realizacji projektu oraz punktu A.3.4. Potencjał i doświadczenie partnera.</a:t>
            </a:r>
            <a:endParaRPr lang="pl-PL" altLang="pl-PL" sz="1400"/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436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Planowane finansowanie ogółem na konkurs w ramach </a:t>
            </a:r>
            <a:r>
              <a:rPr lang="pl-PL" altLang="pl-PL" dirty="0" err="1" smtClean="0">
                <a:solidFill>
                  <a:srgbClr val="636466"/>
                </a:solidFill>
                <a:latin typeface="Lato Light"/>
              </a:rPr>
              <a:t>Poddziałania</a:t>
            </a: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 7.1.2  </a:t>
            </a:r>
            <a:br>
              <a:rPr lang="pl-PL" altLang="pl-PL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RPO WSL 2014-2020:</a:t>
            </a:r>
          </a:p>
          <a:p>
            <a:pPr algn="ctr">
              <a:buFont typeface="Arial" pitchFamily="34" charset="0"/>
              <a:buNone/>
            </a:pPr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Co do zasady maksymalny dopuszczalny poziom dofinansowania całkowitego wydatków kwalifikowanych na poziomie projektu wynosi: </a:t>
            </a:r>
            <a:r>
              <a:rPr lang="pl-PL" altLang="pl-PL" b="1" dirty="0" smtClean="0">
                <a:solidFill>
                  <a:srgbClr val="FF0000"/>
                </a:solidFill>
                <a:latin typeface="Lato Light"/>
              </a:rPr>
              <a:t>95%</a:t>
            </a:r>
            <a:r>
              <a:rPr lang="pl-PL" altLang="pl-PL" b="1" dirty="0" smtClean="0">
                <a:solidFill>
                  <a:srgbClr val="636466"/>
                </a:solidFill>
                <a:latin typeface="Lato Light"/>
              </a:rPr>
              <a:t>,</a:t>
            </a:r>
          </a:p>
          <a:p>
            <a:pPr algn="just">
              <a:buFont typeface="Arial" pitchFamily="34" charset="0"/>
              <a:buNone/>
            </a:pPr>
            <a:endParaRPr lang="pl-PL" altLang="pl-PL" b="1" dirty="0" smtClean="0">
              <a:solidFill>
                <a:srgbClr val="636466"/>
              </a:solidFill>
              <a:latin typeface="Lato Light"/>
            </a:endParaRPr>
          </a:p>
          <a:p>
            <a:pPr algn="just">
              <a:buFont typeface="Arial" pitchFamily="34" charset="0"/>
              <a:buNone/>
            </a:pP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czyli środki UE + ewentualne współfinansowanie z budżetu państwa lub innych źródeł przyznawane Wnioskodawcy przez właściwą instytucję.</a:t>
            </a:r>
          </a:p>
          <a:p>
            <a:pPr algn="just"/>
            <a:endParaRPr lang="pl-PL" altLang="pl-PL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Minimalny poziom wkładu własnego wynosi: </a:t>
            </a:r>
            <a:r>
              <a:rPr lang="pl-PL" altLang="pl-PL" b="1" dirty="0" smtClean="0">
                <a:solidFill>
                  <a:srgbClr val="636466"/>
                </a:solidFill>
                <a:latin typeface="Lato Light"/>
              </a:rPr>
              <a:t> </a:t>
            </a:r>
            <a:r>
              <a:rPr lang="pl-PL" altLang="pl-PL" b="1" dirty="0" smtClean="0">
                <a:solidFill>
                  <a:srgbClr val="FF0000"/>
                </a:solidFill>
                <a:latin typeface="Lato Light"/>
              </a:rPr>
              <a:t>5% </a:t>
            </a:r>
            <a:r>
              <a:rPr lang="pl-PL" b="1" dirty="0" smtClean="0">
                <a:solidFill>
                  <a:srgbClr val="FF0000"/>
                </a:solidFill>
                <a:latin typeface="Lato lait"/>
              </a:rPr>
              <a:t>kosztów </a:t>
            </a:r>
            <a:r>
              <a:rPr lang="pl-PL" b="1" dirty="0" err="1" smtClean="0">
                <a:solidFill>
                  <a:srgbClr val="FF0000"/>
                </a:solidFill>
                <a:latin typeface="Lato lait"/>
              </a:rPr>
              <a:t>kwalifikowalnych</a:t>
            </a:r>
            <a:r>
              <a:rPr lang="pl-PL" b="1" dirty="0" smtClean="0">
                <a:solidFill>
                  <a:srgbClr val="FF0000"/>
                </a:solidFill>
                <a:latin typeface="Lato lait"/>
              </a:rPr>
              <a:t> </a:t>
            </a:r>
            <a:br>
              <a:rPr lang="pl-PL" b="1" dirty="0" smtClean="0">
                <a:solidFill>
                  <a:srgbClr val="FF0000"/>
                </a:solidFill>
                <a:latin typeface="Lato lait"/>
              </a:rPr>
            </a:br>
            <a:r>
              <a:rPr lang="pl-PL" b="1" dirty="0" smtClean="0">
                <a:solidFill>
                  <a:srgbClr val="FF0000"/>
                </a:solidFill>
                <a:latin typeface="Lato lait"/>
              </a:rPr>
              <a:t>(może być: finansowy lub rzeczowy)</a:t>
            </a:r>
          </a:p>
          <a:p>
            <a:pPr algn="just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C00000"/>
              </a:solidFill>
              <a:latin typeface="Lato lait"/>
            </a:endParaRPr>
          </a:p>
          <a:p>
            <a:pPr algn="ctr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Minimalna wartość projektu: </a:t>
            </a:r>
            <a:r>
              <a:rPr lang="pl-PL" b="1" dirty="0" smtClean="0">
                <a:solidFill>
                  <a:srgbClr val="C00000"/>
                </a:solidFill>
                <a:latin typeface="Lato lait"/>
              </a:rPr>
              <a:t>100 000,00 PLN  </a:t>
            </a:r>
          </a:p>
          <a:p>
            <a:pPr algn="just" eaLnBrk="0" hangingPunct="0">
              <a:spcAft>
                <a:spcPts val="300"/>
              </a:spcAft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C00000"/>
              </a:solidFill>
              <a:latin typeface="Lato lait"/>
            </a:endParaRPr>
          </a:p>
          <a:p>
            <a:pPr lvl="0" algn="just"/>
            <a:endParaRPr lang="pl-PL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STRUKTURA FINANSOWA PROJEKTU</a:t>
            </a:r>
            <a:endParaRPr lang="pl-PL" altLang="pl-PL" sz="1500" b="1" dirty="0">
              <a:solidFill>
                <a:schemeClr val="tx1">
                  <a:lumMod val="50000"/>
                  <a:lumOff val="50000"/>
                </a:schemeClr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119188" y="2133600"/>
            <a:ext cx="72723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latin typeface="Lato Light"/>
              </a:rPr>
              <a:t>Uwaga!</a:t>
            </a:r>
            <a:endParaRPr lang="pl-PL" sz="1400" dirty="0">
              <a:solidFill>
                <a:srgbClr val="FF0000"/>
              </a:solidFill>
              <a:latin typeface="Lato Light"/>
            </a:endParaRPr>
          </a:p>
          <a:p>
            <a:pPr algn="ctr"/>
            <a:r>
              <a:rPr lang="pl-PL" sz="1400" dirty="0">
                <a:solidFill>
                  <a:srgbClr val="636466"/>
                </a:solidFill>
                <a:latin typeface="Lato Light"/>
              </a:rPr>
              <a:t>Przy opisie doświadczenia kadry zaangażowanej w realizację projektu wnioskodawca nie może posługiwać się ogólnymi stwierdzeniami. </a:t>
            </a:r>
          </a:p>
          <a:p>
            <a:pPr algn="ctr"/>
            <a:r>
              <a:rPr lang="pl-PL" sz="1400" dirty="0">
                <a:solidFill>
                  <a:srgbClr val="636466"/>
                </a:solidFill>
                <a:latin typeface="Lato Light"/>
              </a:rPr>
              <a:t/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Na ile to możliwe należy podać syntetyczną informację o doświadczeniu zawodowym istotnym z punktu widzenia projektu, z uwzględnieniem planowanych na danym stanowisku zadań, uprawnień i odpowiedzialności. Należy wskazać najważniejsze kwalifikacje wymagane na danym </a:t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stanowisku pracy.</a:t>
            </a:r>
          </a:p>
          <a:p>
            <a:pPr algn="ctr"/>
            <a:r>
              <a:rPr lang="pl-PL" sz="1400" dirty="0">
                <a:solidFill>
                  <a:srgbClr val="636466"/>
                </a:solidFill>
                <a:latin typeface="Lato Light"/>
              </a:rPr>
              <a:t/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W sytuacji, gdy jest to możliwe należy wskazać konkretne osoby </a:t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(z imienia i nazwiska), które będą odpowiedzialne za zarządzanie projektem.</a:t>
            </a:r>
          </a:p>
          <a:p>
            <a:pPr algn="ctr"/>
            <a:r>
              <a:rPr lang="pl-PL" sz="1400" dirty="0">
                <a:solidFill>
                  <a:srgbClr val="636466"/>
                </a:solidFill>
                <a:latin typeface="Lato Light"/>
              </a:rPr>
              <a:t/>
            </a:r>
            <a:br>
              <a:rPr lang="pl-PL" sz="1400" dirty="0">
                <a:solidFill>
                  <a:srgbClr val="636466"/>
                </a:solidFill>
                <a:latin typeface="Lato Light"/>
              </a:rPr>
            </a:br>
            <a:r>
              <a:rPr lang="pl-PL" sz="1400" dirty="0">
                <a:solidFill>
                  <a:srgbClr val="636466"/>
                </a:solidFill>
                <a:latin typeface="Lato Light"/>
              </a:rPr>
              <a:t> W tym zakresie należy wskazać tylko posiadany potencjał kadrowy, a więc </a:t>
            </a:r>
            <a:r>
              <a:rPr lang="pl-PL" sz="1400" u="sng" dirty="0">
                <a:solidFill>
                  <a:srgbClr val="636466"/>
                </a:solidFill>
                <a:latin typeface="Lato Light"/>
              </a:rPr>
              <a:t/>
            </a:r>
            <a:br>
              <a:rPr lang="pl-PL" sz="1400" u="sng" dirty="0">
                <a:solidFill>
                  <a:srgbClr val="636466"/>
                </a:solidFill>
                <a:latin typeface="Lato Light"/>
              </a:rPr>
            </a:br>
            <a:r>
              <a:rPr lang="pl-PL" sz="1400" u="sng" dirty="0">
                <a:solidFill>
                  <a:srgbClr val="636466"/>
                </a:solidFill>
                <a:latin typeface="Lato Light"/>
              </a:rPr>
              <a:t>w szczególności osoby na stałe współpracujące i planowane do oddelegowania do projektu</a:t>
            </a:r>
            <a:r>
              <a:rPr lang="pl-PL" sz="1400" dirty="0">
                <a:solidFill>
                  <a:srgbClr val="636466"/>
                </a:solidFill>
                <a:latin typeface="Lato Light"/>
              </a:rPr>
              <a:t>, a nie te które wnioskodawca dopiero chciałby zaangażować.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35292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  <a:cs typeface="Arial" pitchFamily="34" charset="0"/>
              </a:rPr>
              <a:t>Potencjał i doświadczenie partnera</a:t>
            </a: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Zbyt ogólny opis dotyczący: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dirty="0" smtClean="0">
                <a:solidFill>
                  <a:srgbClr val="FF0000"/>
                </a:solidFill>
                <a:latin typeface="Lato Light" pitchFamily="34" charset="-18"/>
              </a:rPr>
              <a:t>doświadczenia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partnera 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posiadanego przez partnera </a:t>
            </a:r>
            <a:r>
              <a:rPr lang="pl-PL" sz="1400" dirty="0" smtClean="0">
                <a:solidFill>
                  <a:srgbClr val="FF0000"/>
                </a:solidFill>
                <a:latin typeface="Lato Light" pitchFamily="34" charset="-18"/>
              </a:rPr>
              <a:t>zaplecza technicznego i kadrowego</a:t>
            </a:r>
            <a:endParaRPr lang="pl-PL" sz="1400" i="1" dirty="0" smtClean="0">
              <a:latin typeface="Lato Light" pitchFamily="34" charset="-18"/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ważne przy składaniu kilku wniosków: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Potencjał wnioskodawcy  musi być wystarczający do pokrycia planowanych wydatków we </a:t>
            </a:r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wszystkich projektach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złożonych w ramach danego naboru oraz realizowanych w danej instytucji w ramach EFS</a:t>
            </a: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</a:t>
            </a:r>
          </a:p>
          <a:p>
            <a:pPr algn="just"/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Doświadczenie projektodawcy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podanie tytułów projektów oraz nr </a:t>
            </a:r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poddziałań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jest niewystarczające, niezbędne jest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uszczegółowienie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poprzez wpisanie:  </a:t>
            </a:r>
          </a:p>
          <a:p>
            <a:pPr lvl="0"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  - terminów realizowanych projektów</a:t>
            </a:r>
          </a:p>
          <a:p>
            <a:pPr lvl="0"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  - charakterystyki grupy docelowej </a:t>
            </a:r>
          </a:p>
          <a:p>
            <a:pPr lvl="0"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  - terytorium, na którym realizowano projekty</a:t>
            </a:r>
          </a:p>
          <a:p>
            <a:pPr lvl="0"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  - roli wnioskodawcy w projektach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wpisywanie efektów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dotychczas zrealizowanych projektów/działań/akcji</a:t>
            </a: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Brak możliwości weryfikacji doświadczenia Wnioskodawcy w realizacji </a:t>
            </a:r>
            <a:r>
              <a:rPr lang="pl-PL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przedsięwzięć na terenie Subregionu Zachodniego i na rzecz grupy docelowej projektu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.</a:t>
            </a:r>
          </a:p>
          <a:p>
            <a:endParaRPr lang="pl-PL" sz="1100" dirty="0" smtClean="0">
              <a:solidFill>
                <a:srgbClr val="00B050"/>
              </a:solidFill>
              <a:latin typeface="Lato Light" pitchFamily="34" charset="-18"/>
            </a:endParaRPr>
          </a:p>
          <a:p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cs typeface="Arial" pitchFamily="34" charset="0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384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95536" y="1916832"/>
            <a:ext cx="8352928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Biuro projektu oraz zaplecze techniczne i potencjał kadrowy projektodawcy</a:t>
            </a:r>
          </a:p>
          <a:p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Biuro projektu : 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informacji o </a:t>
            </a:r>
            <a:r>
              <a:rPr lang="pl-PL" sz="1400" b="1" dirty="0" smtClean="0">
                <a:solidFill>
                  <a:srgbClr val="FF0000"/>
                </a:solidFill>
                <a:latin typeface="Lato Light" pitchFamily="34" charset="-18"/>
              </a:rPr>
              <a:t>wyposażeniu biura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i wykorzystaniu posiadanych zasobów</a:t>
            </a:r>
          </a:p>
          <a:p>
            <a:pPr>
              <a:buFontTx/>
              <a:buChar char="-"/>
            </a:pPr>
            <a:endParaRPr lang="pl-PL" sz="1400" dirty="0" smtClean="0">
              <a:latin typeface="Lato Light" pitchFamily="34" charset="-18"/>
            </a:endParaRPr>
          </a:p>
          <a:p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Potencjał kadrowy : 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informacji o wymaganych </a:t>
            </a:r>
            <a:r>
              <a:rPr lang="pl-PL" sz="1400" b="1" dirty="0" smtClean="0">
                <a:solidFill>
                  <a:srgbClr val="FF0000"/>
                </a:solidFill>
                <a:latin typeface="Lato Light" pitchFamily="34" charset="-18"/>
              </a:rPr>
              <a:t>kwalifikacjach i doświadczeniu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personelu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niewskazywanie na jakiej zasadzie będą zaangażowane osoby stanowiące potencjał wnioskodawcy w realizację przedmiotowego projektu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wykazywanie w ramach potencjału osób, które Wnioskodawca dopiero zamierza zatrudnić</a:t>
            </a:r>
          </a:p>
          <a:p>
            <a:pPr lvl="0">
              <a:buFontTx/>
              <a:buChar char="-"/>
            </a:pPr>
            <a:endParaRPr lang="pl-PL" sz="1400" dirty="0" smtClean="0">
              <a:latin typeface="Lato Light" pitchFamily="34" charset="-18"/>
            </a:endParaRPr>
          </a:p>
          <a:p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Potencjał techniczny: 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informacji o zaangażowaniu</a:t>
            </a:r>
            <a:r>
              <a:rPr lang="pl-PL" sz="1400" dirty="0" smtClean="0"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Lato Light" pitchFamily="34" charset="-18"/>
              </a:rPr>
              <a:t>zasobów technicznych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w poszczególne zadania</a:t>
            </a:r>
          </a:p>
          <a:p>
            <a:endParaRPr lang="pl-PL" sz="1600" dirty="0" smtClean="0">
              <a:solidFill>
                <a:srgbClr val="00B050"/>
              </a:solidFill>
              <a:latin typeface="Lato Light" pitchFamily="34" charset="-18"/>
            </a:endParaRPr>
          </a:p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 Sposób zarządzania projektem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precyzyjnie określonej struktury zarządzania uwzględniającej rolę partnerów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brak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danych o przepływie informacji i </a:t>
            </a:r>
            <a:r>
              <a:rPr lang="pl-PL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wzajemnych powiązaniach personelu</a:t>
            </a:r>
          </a:p>
          <a:p>
            <a:endParaRPr lang="pl-PL" sz="1100" dirty="0" smtClean="0">
              <a:solidFill>
                <a:srgbClr val="00B050"/>
              </a:solidFill>
              <a:latin typeface="Lato Light" pitchFamily="34" charset="-18"/>
            </a:endParaRPr>
          </a:p>
          <a:p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cs typeface="Arial" pitchFamily="34" charset="0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384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19188" y="1916113"/>
            <a:ext cx="72723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6. Czy budżet projektu został sporządzony w sposób prawidłowy i zgodny z zasadami </a:t>
            </a:r>
            <a:r>
              <a:rPr lang="pl-PL" altLang="pl-PL" sz="1400" b="1" dirty="0" err="1">
                <a:solidFill>
                  <a:srgbClr val="636466"/>
                </a:solidFill>
                <a:latin typeface="Lato Light"/>
              </a:rPr>
              <a:t>kwalifikowalności</a:t>
            </a: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 wydatków? </a:t>
            </a:r>
            <a:br>
              <a:rPr lang="pl-PL" altLang="pl-PL" sz="1400" b="1" dirty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>
                <a:solidFill>
                  <a:srgbClr val="FF0000"/>
                </a:solidFill>
                <a:latin typeface="Lato Light"/>
              </a:rPr>
              <a:t>(skala punktowa od 0 do 10. Minimum punktowe wynosi 7 pkt.) 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ramach kryterium weryfikowane jest: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a)czy we wniosku zidentyfikowano wydatki w całości lub w części </a:t>
            </a:r>
            <a:r>
              <a:rPr lang="pl-P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niekwalifikowalne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pl-PL" sz="1400" u="sng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b)czy we wniosku zidentyfikowano inne błędy w konstrukcji budżetu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  <a:p>
            <a:endParaRPr lang="pl-PL" sz="1400" dirty="0">
              <a:solidFill>
                <a:srgbClr val="636466"/>
              </a:solidFill>
              <a:latin typeface="Lato Light"/>
            </a:endParaRPr>
          </a:p>
          <a:p>
            <a:r>
              <a:rPr lang="pl-PL" sz="1400" dirty="0" smtClean="0">
                <a:solidFill>
                  <a:srgbClr val="FF0000"/>
                </a:solidFill>
              </a:rPr>
              <a:t>Kryterium zostanie zweryfikowane na podstawie punktu C.2. wniosku o dofinansowanie- ZAKRES FINANSOWY.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Kryterium może zostać uznane za spełnione w przypadku, gdy min. 75% kosztów bezpośrednich zostało uznane za </a:t>
            </a:r>
            <a:r>
              <a:rPr lang="pl-PL" sz="1400" dirty="0" err="1" smtClean="0">
                <a:solidFill>
                  <a:srgbClr val="FF0000"/>
                </a:solidFill>
              </a:rPr>
              <a:t>kwalifikowalne</a:t>
            </a:r>
            <a:r>
              <a:rPr lang="pl-PL" sz="1400" dirty="0" smtClean="0">
                <a:solidFill>
                  <a:srgbClr val="FF0000"/>
                </a:solidFill>
              </a:rPr>
              <a:t> (a więc wartość zmniejszeń w budżecie wynikających z uchybień wskazanych w lit. a nie przekracza 25% kosztów bezpośrednich), w przeciwnym razie kryterium zostaje uznane za niespełnione. </a:t>
            </a:r>
            <a:endParaRPr lang="pl-PL" altLang="pl-PL" sz="1400" dirty="0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OGÓLNE 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95536" y="1916112"/>
            <a:ext cx="828092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  <a:latin typeface="Lato Light" pitchFamily="34" charset="-18"/>
              </a:rPr>
              <a:t>Zakres finansowy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itchFamily="34" charset="-18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niespójne informacje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dotyczące danych zawartych w budżecie i opisie zadań oraz wskaźników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zawyżone wydatki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w stosunku do Taryfikatora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nieuzasadnione zawyżanie liczby godzin pracy personelu, kosztów wynajmu sali, powielania zadań personelu;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brak  możliwości  oceny racjonalności  kosztu zadania  z  uwagi na 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niewskazanie  kalkulacji kosztu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powoływanie się na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ceny rynkowe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bez wskazania źródła danych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brak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metodologii wyliczenia wydatków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np. Wnioskodawca w pozycji usługa szkoleniowa wskazał także koszt usługi cateringowej, a usługa cateringowa powinna być wskazana w osobnej pozycji, powoduje to brak  możliwości weryfikacji wysokości kosztów usługi szkoleniowej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uwzględnianie w kosztach bezpośrednich kosztów pośrednich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brak w opisie wydatków informacji czy zawierają podatek VAT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BŁĘDY - OGÓLNE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MERYTORYCZNE</a:t>
            </a: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(mierzone za pomocą przyznanej liczby punktów) 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204864"/>
            <a:ext cx="8352928" cy="248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OGÓLNE KRYTERIA HORYZONTALNE</a:t>
            </a:r>
          </a:p>
          <a:p>
            <a:pPr marL="342900" indent="-342900" algn="ctr">
              <a:defRPr/>
            </a:pPr>
            <a:endParaRPr lang="pl-PL" sz="1400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Ocena ogólnych kryteriów horyzontalnych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ma postać „0-1”.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pl-PL" sz="1400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Spełnienie ogólnych kryteriów horyzontalnych jest obligatoryjne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dla wszystkich projektów.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pl-PL" sz="1400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>
              <a:defRPr/>
            </a:pPr>
            <a:endParaRPr lang="pl-PL" sz="1400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342900" lvl="2" indent="-342900" algn="ctr">
              <a:defRPr/>
            </a:pPr>
            <a:r>
              <a:rPr lang="x-none" sz="1400" b="1">
                <a:solidFill>
                  <a:srgbClr val="636466"/>
                </a:solidFill>
                <a:latin typeface="Lato Light"/>
                <a:cs typeface="Arial" charset="0"/>
              </a:rPr>
              <a:t>W przypadku, jeśli projekt nie spełni któregokolwiek z ogólnych kryteriów</a:t>
            </a: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 h</a:t>
            </a:r>
            <a:r>
              <a:rPr lang="x-none" sz="1400" b="1">
                <a:solidFill>
                  <a:srgbClr val="636466"/>
                </a:solidFill>
                <a:latin typeface="Lato Light"/>
                <a:cs typeface="Arial" charset="0"/>
              </a:rPr>
              <a:t>oryzontalnych, otrzymuje </a:t>
            </a: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on </a:t>
            </a:r>
            <a:r>
              <a:rPr lang="x-none" sz="1400" b="1">
                <a:solidFill>
                  <a:srgbClr val="636466"/>
                </a:solidFill>
                <a:latin typeface="Lato Light"/>
                <a:cs typeface="Arial" charset="0"/>
              </a:rPr>
              <a:t>ostatecznie „0” punktów.</a:t>
            </a:r>
            <a:endParaRPr lang="pl-PL" sz="1400" b="1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OGÓLNE KRYTERIA HORYZONTALNE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188" y="2060575"/>
            <a:ext cx="72723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1. Zgodność z prawodawstwem unijnym oraz właściwymi zasadami unijnymi,</a:t>
            </a: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 w tym: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a) zasadą równości szans kobiet i mężczyzn w oparciu o standard minimum;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b) zasadą równości szans i niedyskryminacji, w tym dostępności dla osób z niepełnosprawnościami;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c) zasadą zrównoważonego rozwoju;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d) zasadą partnerstwa.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Weryfikowana będzie zgodność z zasadą równości szans kobiet i mężczyzn na podstawie standardu minimum oraz zgodność z pozostałymi zasadami horyzontalnymi. W ramach kryterium wnioskodawca powinien spełnić standard minimum oraz </a:t>
            </a:r>
            <a:r>
              <a:rPr lang="pl-PL" sz="1400" u="sng" dirty="0">
                <a:solidFill>
                  <a:srgbClr val="636466"/>
                </a:solidFill>
                <a:latin typeface="Lato Light"/>
                <a:cs typeface="Arial" charset="0"/>
              </a:rPr>
              <a:t>wykazać pozytywny wpływ</a:t>
            </a: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 na zasadę równości szans i niedyskryminacji, w tym dostępności dla osób z niepełnosprawnościami </a:t>
            </a:r>
            <a:r>
              <a:rPr lang="pl-PL" sz="1400" u="sng" dirty="0">
                <a:solidFill>
                  <a:srgbClr val="636466"/>
                </a:solidFill>
                <a:latin typeface="Lato Light"/>
                <a:cs typeface="Arial" charset="0"/>
              </a:rPr>
              <a:t>oraz pozytywny lub neutralny </a:t>
            </a: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wpływ projektu na pozostałe zasady horyzontalne UE, m.in.: </a:t>
            </a:r>
          </a:p>
          <a:p>
            <a:pPr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- zasadę zrównoważonego rozwoju;</a:t>
            </a:r>
          </a:p>
          <a:p>
            <a:pPr marL="285750" indent="-285750"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- zasadę partnerstwa.</a:t>
            </a:r>
          </a:p>
          <a:p>
            <a:pPr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just"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</a:rPr>
              <a:t>Przez pozytywny wpływ na zasadę niedyskryminacji, w tym dostępności dla osób z </a:t>
            </a:r>
            <a:r>
              <a:rPr lang="pl-PL" sz="1400" b="1" dirty="0" err="1">
                <a:solidFill>
                  <a:srgbClr val="636466"/>
                </a:solidFill>
                <a:latin typeface="Lato Light"/>
              </a:rPr>
              <a:t>niepełnosprawnościami</a:t>
            </a:r>
            <a:r>
              <a:rPr lang="pl-PL" sz="1400" b="1" dirty="0">
                <a:solidFill>
                  <a:srgbClr val="636466"/>
                </a:solidFill>
                <a:latin typeface="Lato Light"/>
              </a:rPr>
              <a:t> należy rozumieć zapewnienie pełnej dostępności dla uczestników projektu (bez względu na rodzaj i stopień ich niepełnosprawności) w zakresie oferowanego w projekcie wsparcia oraz ewentualnych produktów projektu.</a:t>
            </a: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OGÓLNE KRYTERIA HORYZONTALNE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188" y="2060575"/>
            <a:ext cx="727233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>
              <a:defRPr/>
            </a:pP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2. Zgodność projektu z prawodawstwem krajowym </a:t>
            </a: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w zakresie odnoszącym się do sposobu realizacji i zakresu projektu</a:t>
            </a:r>
            <a:r>
              <a:rPr lang="pl-PL" sz="1400" b="1" dirty="0">
                <a:solidFill>
                  <a:srgbClr val="636466"/>
                </a:solidFill>
                <a:latin typeface="Lato Light"/>
                <a:cs typeface="Arial" charset="0"/>
              </a:rPr>
              <a:t> </a:t>
            </a:r>
            <a:r>
              <a:rPr lang="pl-PL" sz="1400" dirty="0">
                <a:solidFill>
                  <a:srgbClr val="636466"/>
                </a:solidFill>
                <a:latin typeface="Lato Light"/>
                <a:cs typeface="Arial" charset="0"/>
              </a:rPr>
              <a:t>- weryfikowane będzie czy we wniosku nie ma zapisów, z których wynika niezgodność z obowiązującym prawem np. kodeksem pracy, ustawą prawo zamówień publicznych. </a:t>
            </a:r>
          </a:p>
          <a:p>
            <a:pPr marL="285750" indent="-285750">
              <a:buFontTx/>
              <a:buChar char="-"/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342900" indent="-342900" algn="ctr"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950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OGÓLNE KRYTERIA HORYZONTALNE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88841"/>
            <a:ext cx="83529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636466"/>
                </a:solidFill>
                <a:latin typeface="Lato Light"/>
                <a:cs typeface="Arial" charset="0"/>
              </a:rPr>
              <a:t>Ocena </a:t>
            </a:r>
            <a:r>
              <a:rPr lang="pl-PL" b="1" dirty="0" smtClean="0">
                <a:solidFill>
                  <a:srgbClr val="636466"/>
                </a:solidFill>
                <a:latin typeface="Lato Light"/>
                <a:cs typeface="Arial" charset="0"/>
              </a:rPr>
              <a:t>kryteriów zgodności ze Strategią RIT Subregionu Zachodniego</a:t>
            </a:r>
          </a:p>
          <a:p>
            <a:pPr algn="ctr">
              <a:defRPr/>
            </a:pPr>
            <a:r>
              <a:rPr lang="pl-PL" b="1" dirty="0" smtClean="0">
                <a:solidFill>
                  <a:srgbClr val="636466"/>
                </a:solidFill>
                <a:latin typeface="Lato Light"/>
                <a:cs typeface="Arial" charset="0"/>
              </a:rPr>
              <a:t>ma </a:t>
            </a:r>
            <a:r>
              <a:rPr lang="pl-PL" b="1" dirty="0">
                <a:solidFill>
                  <a:srgbClr val="636466"/>
                </a:solidFill>
                <a:latin typeface="Lato Light"/>
                <a:cs typeface="Arial" charset="0"/>
              </a:rPr>
              <a:t>postać „0-1”</a:t>
            </a:r>
          </a:p>
          <a:p>
            <a:pPr algn="ctr"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0" lvl="2" algn="ctr">
              <a:defRPr/>
            </a:pPr>
            <a:r>
              <a:rPr lang="x-none" b="1">
                <a:solidFill>
                  <a:srgbClr val="636466"/>
                </a:solidFill>
                <a:latin typeface="Lato Light"/>
                <a:cs typeface="Arial" charset="0"/>
              </a:rPr>
              <a:t>W przypadku, jeśli projekt nie spełni któregokolwiek ze szczegółowych kryteriów dostępu, projekt otrzymuje ostatecznie „0” punktów.</a:t>
            </a: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342900" indent="-342900" algn="ctr"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ZGODNOŚCI ZE STRATEGIĄ ZIT -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DOSTĘPU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88841"/>
            <a:ext cx="835292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Lokalizacja projektu na obszarze funkcjonalnym danego ZIT/RIT</a:t>
            </a:r>
          </a:p>
          <a:p>
            <a:pPr>
              <a:defRPr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Projekt jest zlokalizowany na obszarze funkcjonalnym danego ZIT/RIT wskazanym w Strategii ZIT/RIT.</a:t>
            </a:r>
          </a:p>
          <a:p>
            <a:pPr>
              <a:buFont typeface="+mj-lt"/>
              <a:buAutoNum type="arabicPeriod"/>
              <a:defRPr/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  <a:cs typeface="Arial" charset="0"/>
            </a:endParaRPr>
          </a:p>
          <a:p>
            <a:pPr>
              <a:buFont typeface="+mj-lt"/>
              <a:buAutoNum type="arabicPeriod"/>
              <a:defRPr/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  <a:cs typeface="Arial" charset="0"/>
            </a:endParaRPr>
          </a:p>
          <a:p>
            <a:pPr>
              <a:buFont typeface="+mj-lt"/>
              <a:buAutoNum type="arabicPeriod" startAt="2"/>
              <a:defRPr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Zgodność uzasadnienia i celu projektu z diagnozą i Priorytetami/Celami /Działaniami Strategii ZIT/RIT</a:t>
            </a:r>
          </a:p>
          <a:p>
            <a:pPr>
              <a:defRPr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Potrzeba realizacji projektu wynika ze zdiagnozowanych problemów/potrzeb/wyzwań oraz projekt jest zgodny z Priorytetami/Celami/Działaniami wskazanymi w Strategii ZIT/RIT adekwatnymi do przedmiotu projektu.</a:t>
            </a:r>
          </a:p>
          <a:p>
            <a:pPr>
              <a:buFont typeface="+mj-lt"/>
              <a:buAutoNum type="arabicPeriod"/>
              <a:defRPr/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  <a:cs typeface="Arial" charset="0"/>
            </a:endParaRPr>
          </a:p>
          <a:p>
            <a:pPr>
              <a:buFont typeface="+mj-lt"/>
              <a:buAutoNum type="arabicPeriod"/>
              <a:defRPr/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  <a:cs typeface="Arial" charset="0"/>
            </a:endParaRPr>
          </a:p>
          <a:p>
            <a:pPr>
              <a:buFont typeface="+mj-lt"/>
              <a:buAutoNum type="arabicPeriod" startAt="3"/>
              <a:defRPr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Zgodność przedmiotu projektu z zakresem wsparcia wskazanym w Strategii ZIT/RIT</a:t>
            </a:r>
          </a:p>
          <a:p>
            <a:pPr>
              <a:defRPr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Przedmiot projektu jest zgodny z planowanym zakresem wsparcia wskazanym w Strategii ZIT/RIT.</a:t>
            </a:r>
          </a:p>
          <a:p>
            <a:pPr>
              <a:defRPr/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</a:endParaRPr>
          </a:p>
          <a:p>
            <a:pPr marL="0" lvl="6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1" dirty="0" smtClean="0">
              <a:solidFill>
                <a:srgbClr val="FF0000"/>
              </a:solidFill>
              <a:latin typeface="Lato Light"/>
            </a:endParaRPr>
          </a:p>
          <a:p>
            <a:pPr marL="0" lvl="6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1" dirty="0" smtClean="0">
              <a:solidFill>
                <a:srgbClr val="FF0000"/>
              </a:solidFill>
              <a:latin typeface="Lato Light"/>
            </a:endParaRPr>
          </a:p>
          <a:p>
            <a:pPr marL="0" lvl="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400" b="1" smtClean="0">
                <a:solidFill>
                  <a:srgbClr val="FF0000"/>
                </a:solidFill>
                <a:latin typeface="Lato Light"/>
              </a:rPr>
              <a:t>Oceny spełnienia kryteriów dostępu dotyczących zgodności ze Strategią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RIT</a:t>
            </a:r>
            <a:r>
              <a:rPr lang="x-none" sz="1400" b="1" smtClean="0">
                <a:solidFill>
                  <a:srgbClr val="FF0000"/>
                </a:solidFill>
                <a:latin typeface="Lato Light"/>
              </a:rPr>
              <a:t> Subregionu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Zachodniego</a:t>
            </a:r>
            <a:r>
              <a:rPr lang="x-none" sz="1400" b="1" smtClean="0">
                <a:solidFill>
                  <a:srgbClr val="FF0000"/>
                </a:solidFill>
                <a:latin typeface="Lato Light"/>
              </a:rPr>
              <a:t> Województwa Śląskiego na lata 2014-2020 dokonują pracownicy IP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RIT</a:t>
            </a:r>
            <a:r>
              <a:rPr lang="x-none" sz="1400" b="1" smtClean="0">
                <a:solidFill>
                  <a:srgbClr val="FF0000"/>
                </a:solidFill>
                <a:latin typeface="Lato Light"/>
              </a:rPr>
              <a:t> Subregion </a:t>
            </a:r>
            <a:r>
              <a:rPr lang="pl-PL" sz="1400" b="1" dirty="0" smtClean="0">
                <a:solidFill>
                  <a:srgbClr val="FF0000"/>
                </a:solidFill>
                <a:latin typeface="Lato Light"/>
              </a:rPr>
              <a:t>Zachodniego</a:t>
            </a:r>
            <a:r>
              <a:rPr lang="x-none" b="1" smtClean="0">
                <a:solidFill>
                  <a:srgbClr val="FF0000"/>
                </a:solidFill>
                <a:latin typeface="Lato Light"/>
              </a:rPr>
              <a:t>.</a:t>
            </a: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342900" indent="-342900" algn="ctr"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ZGODNOŚCI ZE STRATEGIĄ RIT - </a:t>
            </a: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DOSTĘPU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116013" y="2852738"/>
            <a:ext cx="7272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dirty="0">
                <a:solidFill>
                  <a:srgbClr val="636466"/>
                </a:solidFill>
                <a:latin typeface="Lato Light"/>
              </a:rPr>
              <a:t>Liczba osób planowanych do objęcia wsparciem </a:t>
            </a:r>
            <a:br>
              <a:rPr lang="pl-PL" altLang="pl-PL" dirty="0">
                <a:solidFill>
                  <a:srgbClr val="636466"/>
                </a:solidFill>
                <a:latin typeface="Lato Light"/>
              </a:rPr>
            </a:br>
            <a:r>
              <a:rPr lang="pl-PL" altLang="pl-PL" dirty="0">
                <a:solidFill>
                  <a:srgbClr val="636466"/>
                </a:solidFill>
                <a:latin typeface="Lato Light"/>
              </a:rPr>
              <a:t>w ramach projektów dofinansowanych w niniejszym konkursie wynosi:</a:t>
            </a:r>
          </a:p>
          <a:p>
            <a:pPr algn="ctr"/>
            <a:r>
              <a:rPr lang="pl-PL" altLang="pl-PL" b="1" dirty="0" smtClean="0">
                <a:solidFill>
                  <a:srgbClr val="FF0000"/>
                </a:solidFill>
                <a:latin typeface="Lato Light"/>
              </a:rPr>
              <a:t>31 </a:t>
            </a:r>
            <a:r>
              <a:rPr lang="pl-PL" altLang="pl-PL" dirty="0" smtClean="0">
                <a:solidFill>
                  <a:srgbClr val="636466"/>
                </a:solidFill>
                <a:latin typeface="Lato Light"/>
              </a:rPr>
              <a:t>osób</a:t>
            </a:r>
            <a:endParaRPr lang="pl-PL" altLang="pl-PL" dirty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1123384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LICZBA OSÓB PLANOWANYCH 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DO OBJĘCIA WSPARCIEM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88841"/>
            <a:ext cx="835292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 smtClean="0">
                <a:solidFill>
                  <a:srgbClr val="636466"/>
                </a:solidFill>
                <a:latin typeface="Lato Light"/>
                <a:cs typeface="Arial" charset="0"/>
              </a:rPr>
              <a:t>OGÓLNE KRYTERIA NEGOCJACYJNE</a:t>
            </a:r>
          </a:p>
          <a:p>
            <a:pPr algn="ctr"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algn="ctr">
              <a:defRPr/>
            </a:pPr>
            <a:r>
              <a:rPr lang="pl-PL" b="1" dirty="0" smtClean="0">
                <a:solidFill>
                  <a:srgbClr val="636466"/>
                </a:solidFill>
                <a:latin typeface="Lato Light"/>
                <a:cs typeface="Arial" charset="0"/>
              </a:rPr>
              <a:t>Ocena kryteriów negocjacyjnych ma postać „0-1”</a:t>
            </a:r>
          </a:p>
          <a:p>
            <a:pPr algn="ctr">
              <a:defRPr/>
            </a:pP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0" lvl="2" algn="ctr">
              <a:defRPr/>
            </a:pPr>
            <a:r>
              <a:rPr lang="x-none" b="1">
                <a:solidFill>
                  <a:srgbClr val="636466"/>
                </a:solidFill>
                <a:latin typeface="Lato Light"/>
                <a:cs typeface="Arial" charset="0"/>
              </a:rPr>
              <a:t>W przypadku, jeśli projekt nie spełni </a:t>
            </a:r>
            <a:r>
              <a:rPr lang="pl-PL" b="1" dirty="0" smtClean="0">
                <a:solidFill>
                  <a:srgbClr val="636466"/>
                </a:solidFill>
                <a:latin typeface="Lato Light"/>
                <a:cs typeface="Arial" charset="0"/>
              </a:rPr>
              <a:t>ogólnego kryterium negocjacyjnego</a:t>
            </a:r>
            <a:r>
              <a:rPr lang="x-none" b="1" smtClean="0">
                <a:solidFill>
                  <a:srgbClr val="636466"/>
                </a:solidFill>
                <a:latin typeface="Lato Light"/>
                <a:cs typeface="Arial" charset="0"/>
              </a:rPr>
              <a:t>, </a:t>
            </a:r>
            <a:r>
              <a:rPr lang="x-none" b="1">
                <a:solidFill>
                  <a:srgbClr val="636466"/>
                </a:solidFill>
                <a:latin typeface="Lato Light"/>
                <a:cs typeface="Arial" charset="0"/>
              </a:rPr>
              <a:t>projekt otrzymuje ostatecznie „0” punktów.</a:t>
            </a:r>
            <a:endParaRPr lang="pl-PL" b="1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  <a:p>
            <a:pPr marL="342900" indent="-342900" algn="ctr">
              <a:defRPr/>
            </a:pPr>
            <a:endParaRPr lang="pl-PL" sz="1400" dirty="0">
              <a:solidFill>
                <a:srgbClr val="636466"/>
              </a:solidFill>
              <a:latin typeface="Lato Light"/>
              <a:cs typeface="Arial" charset="0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WYBORU PROJEKTÓW-OGÓLNE KRYTERIA NEGOCJACYJNE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628801"/>
            <a:ext cx="8352928" cy="4965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6" indent="-2857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Negocjacjom podlegają kryteria ogólne merytoryczne (punktowe)</a:t>
            </a:r>
          </a:p>
          <a:p>
            <a:pPr marL="285750" indent="-285750">
              <a:defRPr/>
            </a:pPr>
            <a:endParaRPr lang="pl-P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</a:endParaRPr>
          </a:p>
          <a:p>
            <a:pPr marL="285750" indent="-285750">
              <a:defRPr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1. Czy projekt spełnia warunki postawione przez oceniających lub przewodniczącego KOP?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Weryfikowane będzie: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-czy wniosek o dofinansowanie projektu zawiera korekty wynikające z uwag oceniających lub przewodniczącego KOP oraz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-czy Projektodawca przedstawił wymagane informacje i wyjaśnienia dotyczące określonych zapisów we wniosku.</a:t>
            </a:r>
          </a:p>
          <a:p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</a:endParaRPr>
          </a:p>
          <a:p>
            <a:r>
              <a:rPr lang="pl-PL" sz="1400" dirty="0" smtClean="0">
                <a:solidFill>
                  <a:srgbClr val="FF0000"/>
                </a:solidFill>
                <a:latin typeface="Lato Ligh"/>
              </a:rPr>
              <a:t>Jeżeli w efekcie negocjacji: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400" dirty="0" smtClean="0">
                <a:solidFill>
                  <a:srgbClr val="FF0000"/>
                </a:solidFill>
                <a:latin typeface="Lato Ligh"/>
              </a:rPr>
              <a:t>do wniosku nie zostaną wprowadzone korekty wskazane przez oceniających w kartach oceny projektu lub przez przewodniczącego KOP lub inne zmiany wynikające z ustaleń dokonanych podczas negocjacji lub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400" dirty="0" smtClean="0">
                <a:solidFill>
                  <a:srgbClr val="FF0000"/>
                </a:solidFill>
                <a:latin typeface="Lato Ligh"/>
              </a:rPr>
              <a:t>KOP nie uzyska od wnioskodawcy informacji i wyjaśnień dotyczących określonych zapisów we wniosku, wskazanych przez oceniających w kartach oceny projektu lub przewodniczącego KOP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400" dirty="0" smtClean="0">
                <a:solidFill>
                  <a:srgbClr val="FF0000"/>
                </a:solidFill>
                <a:latin typeface="Lato Ligh"/>
              </a:rPr>
              <a:t>do wniosku zostały wprowadzone inne zmiany niż wynikające z kart oceny projektu lub uwag przewodniczącego KOP lub ustaleń wynikających z procesu negocjacji;</a:t>
            </a:r>
          </a:p>
          <a:p>
            <a:r>
              <a:rPr lang="pl-PL" sz="1400" dirty="0" smtClean="0">
                <a:solidFill>
                  <a:srgbClr val="FF0000"/>
                </a:solidFill>
                <a:latin typeface="Lato Ligh"/>
              </a:rPr>
              <a:t> </a:t>
            </a:r>
          </a:p>
          <a:p>
            <a:r>
              <a:rPr lang="pl-PL" sz="1400" dirty="0" smtClean="0">
                <a:solidFill>
                  <a:srgbClr val="FF0000"/>
                </a:solidFill>
                <a:latin typeface="Lato lait"/>
              </a:rPr>
              <a:t>negocjacje kończą się wynikiem negatywnym, co oznacza niespełnienie zerojedynkowego kryterium wyboru projektów określonego w zakresie spełnienia warunków postawionych przez oceniających lub przewodniczącego KOP. Projekt ten umieszczony jest na liście ocenionych projektów z liczbą punktów wynoszących 0.</a:t>
            </a:r>
            <a:endParaRPr lang="pl-PL" sz="1400" dirty="0">
              <a:solidFill>
                <a:srgbClr val="FF0000"/>
              </a:solidFill>
              <a:latin typeface="Lato lait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>
                <a:solidFill>
                  <a:srgbClr val="636466"/>
                </a:solidFill>
                <a:latin typeface="Novecento wide Book" pitchFamily="50" charset="-18"/>
              </a:rPr>
              <a:t>KRYTERIA </a:t>
            </a: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WYBORU PROJEKTÓW-OGÓLNE KRYTERIA NEGOCJACYJNE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119188" y="1989138"/>
            <a:ext cx="72723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>
                <a:solidFill>
                  <a:srgbClr val="636466"/>
                </a:solidFill>
                <a:latin typeface="Lato Light"/>
              </a:rPr>
              <a:t>KRYTERIA WYBORU PROJEKTÓW –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>
                <a:solidFill>
                  <a:srgbClr val="636466"/>
                </a:solidFill>
                <a:latin typeface="Lato Light"/>
              </a:rPr>
              <a:t>SZCZEGÓŁOWE KRYTERIA DODATKOWE.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b="1">
              <a:solidFill>
                <a:srgbClr val="636466"/>
              </a:solidFill>
              <a:latin typeface="Lato Light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b="1">
              <a:solidFill>
                <a:srgbClr val="636466"/>
              </a:solidFill>
              <a:latin typeface="Lato Light"/>
            </a:endParaRPr>
          </a:p>
          <a:p>
            <a:pPr marL="0" lvl="2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>
                <a:solidFill>
                  <a:srgbClr val="636466"/>
                </a:solidFill>
                <a:latin typeface="Lato Light"/>
              </a:rPr>
              <a:t>Punkty przyznawane będą wyłącznie tym wnioskom, które otrzymają wymagane minimum punktowe za spełnianie ogólnych kryteriów merytorycznych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119188" y="1700809"/>
            <a:ext cx="7272337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Czy projekt zakłada komplementarność z innymi znajdującymi się na liście projektów wybranych do dofinansowania, zrealizowanymi lub trwającymi projektami?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Weryfikowane będzie czy projekt: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•jest komplementarny z trwającym lub zakończonym projektem realizowanym w ramach programów operacyjnych współfinansowanych ze środków UE –3pkt.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•jest zintegrowany/ komplementarny z innymi projektami zrealizowanymi, trwającymi lub znajdującymi się na liście projektów wybranych do dofinansowania w ramach Zintegrowanych  / Regionalnych Inwestycji Terytorialnych – 5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•jest komplementarny  z  projektem  w ramach Działania  10.2, 10.3 -  8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"/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•projekt nie jest komplementarny z żadnym projektem  – 0 pkt. </a:t>
            </a:r>
          </a:p>
          <a:p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Waga punktowa: 0-8.</a:t>
            </a:r>
          </a:p>
          <a:p>
            <a:endParaRPr lang="pl-PL" altLang="pl-PL" sz="1300" b="1" dirty="0" smtClean="0">
              <a:solidFill>
                <a:srgbClr val="636466"/>
              </a:solidFill>
              <a:latin typeface="Lato Ligh"/>
            </a:endParaRPr>
          </a:p>
          <a:p>
            <a:r>
              <a:rPr lang="pl-PL" altLang="pl-PL" sz="1300" b="1" dirty="0" smtClean="0">
                <a:solidFill>
                  <a:srgbClr val="636466"/>
                </a:solidFill>
                <a:latin typeface="Lato Ligh"/>
              </a:rPr>
              <a:t>2</a:t>
            </a:r>
            <a:r>
              <a:rPr lang="pl-PL" altLang="pl-PL" sz="1300" b="1" dirty="0">
                <a:solidFill>
                  <a:srgbClr val="636466"/>
                </a:solidFill>
                <a:latin typeface="Lato Ligh"/>
              </a:rPr>
              <a:t>. </a:t>
            </a:r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Czy projekt  jest realizowany  w formalnym  partnerstwie lub zakłada współpracę lub zlecanie zadań?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"/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Weryfikowane będzie czy projekt zakłada: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•współpracę  międzysektorową (formalna współpraca bez zawierania partnerstwa do realizacji, wskazanego w pkt. A.2. wniosku o dofinansowanie) – 2 pkt.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•zlecanie zadań na zasadach określonych w ustawie z dnia 24 kwietnia 2003 r. o działalności pożytku publicznego i o wolontariacie lub w oparciu o art. 15a ustawy o spółdzielniach socjalnych – 3 pkt.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•formalne partnerstwo (wskazane w pkt. A.2. wniosku o dofinansowanie) - 5 pkt.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"/>
              </a:rPr>
              <a:t>•brak partnerstwa lub współpracy pomiędzy jednostkami/podmiotami – 0 pkt.</a:t>
            </a:r>
          </a:p>
          <a:p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Waga </a:t>
            </a:r>
            <a:r>
              <a:rPr lang="pl-PL" altLang="pl-PL" sz="1300" dirty="0">
                <a:solidFill>
                  <a:srgbClr val="FF0000"/>
                </a:solidFill>
                <a:latin typeface="Lato Ligh"/>
              </a:rPr>
              <a:t>punktowa: </a:t>
            </a:r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0-5.</a:t>
            </a:r>
            <a:endParaRPr lang="pl-PL" altLang="pl-PL" sz="1400" dirty="0"/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119188" y="1700809"/>
            <a:ext cx="74852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Czy Wnioskodawca/Partner posiada doświadczenie w realizacji projektów na obszarze ZIT / RIT ?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Weryfikowane  będzie czy Wnioskodawca/Partner: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Brak doświadczenia w realizacji projektów na obszarze danego ZIT/RIT - 0 pkt.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•Posiada doświadczenie w realizacji jednego projektu na obszarze  danego ZIT / RIT– 2 pkt.</a:t>
            </a: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•Posiada doświadczenie w realizacji dwóch lub więcej projektów na obszarze danego  ZIT / RIT – 4 pkt.</a:t>
            </a:r>
          </a:p>
          <a:p>
            <a:r>
              <a:rPr lang="pl-PL" altLang="pl-PL" sz="1400" dirty="0" smtClean="0">
                <a:solidFill>
                  <a:srgbClr val="FF0000"/>
                </a:solidFill>
                <a:latin typeface="Lato Ligh"/>
              </a:rPr>
              <a:t>Waga punktowa: 0-4.</a:t>
            </a:r>
          </a:p>
          <a:p>
            <a:endParaRPr lang="pl-PL" altLang="pl-PL" sz="1400" b="1" dirty="0" smtClean="0">
              <a:solidFill>
                <a:srgbClr val="636466"/>
              </a:solidFill>
              <a:latin typeface="Lato Ligh"/>
            </a:endParaRPr>
          </a:p>
          <a:p>
            <a:r>
              <a:rPr lang="pl-PL" altLang="pl-PL" sz="1400" b="1" dirty="0" smtClean="0">
                <a:solidFill>
                  <a:srgbClr val="636466"/>
                </a:solidFill>
                <a:latin typeface="Lato Ligh"/>
              </a:rPr>
              <a:t>4.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projekt będzie wykorzystywał konkretne, pozytywnie zweryfikowane produkty w ramach projektów innowacyjnych i ponadnarodowych Programu Inicjatywy wspólnotowej EQUAL 2004-2006 lub Programu Operacyjnego Kapitał Ludzki 2007-2013 oraz projektów systemowych w ramach komponentu centralnego PO KL, których opisy są dostępne m.in. na stronach: </a:t>
            </a:r>
            <a:r>
              <a:rPr lang="pl-PL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http://www.equal.org.pl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oraz </a:t>
            </a:r>
            <a:r>
              <a:rPr lang="pl-PL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http://kiw-pokl.org.pl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? </a:t>
            </a:r>
          </a:p>
          <a:p>
            <a:r>
              <a:rPr lang="pl-PL" altLang="pl-PL" sz="1400" dirty="0" smtClean="0">
                <a:solidFill>
                  <a:srgbClr val="FF0000"/>
                </a:solidFill>
                <a:latin typeface="Lato Ligh"/>
              </a:rPr>
              <a:t>Waga </a:t>
            </a:r>
            <a:r>
              <a:rPr lang="pl-PL" altLang="pl-PL" sz="1400" dirty="0">
                <a:solidFill>
                  <a:srgbClr val="FF0000"/>
                </a:solidFill>
                <a:latin typeface="Lato Ligh"/>
              </a:rPr>
              <a:t>punktowa: </a:t>
            </a:r>
            <a:r>
              <a:rPr lang="pl-PL" altLang="pl-PL" sz="1400" dirty="0" smtClean="0">
                <a:solidFill>
                  <a:srgbClr val="FF0000"/>
                </a:solidFill>
                <a:latin typeface="Lato Ligh"/>
              </a:rPr>
              <a:t>2.</a:t>
            </a:r>
            <a:endParaRPr lang="pl-PL" altLang="pl-PL" sz="1400" dirty="0"/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119188" y="1700809"/>
            <a:ext cx="727233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pl-PL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"/>
            </a:endParaRPr>
          </a:p>
          <a:p>
            <a:pPr marL="342900" indent="-342900"/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5.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zapewniono spójność projektu z przedsięwzięciami realizowanymi na obszarze objętym Strategią ZIT/RIT?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Kryterium weryfikowane w oparciu o zapisy wniosku o dofinansowanie, zgodnie z poniżej wskazanymi kategoriami punktowymi: 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Brak rekomendacji – 0 pkt.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bezpośrednio odpowiadający na problemy wskazane w Strategii ZIT / RIT oraz realizujący zapisane w niej cele, i posiadający rekomendację gminy będącej Członkiem Związku ZIT /RIT lub sygnatariusza Porozumienia w sprawie realizacji ZIT / RIT w Subregionie – 4 pkt.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bezpośrednio odpowiadający na problemy wskazane w Strategii ZIT / RIT oraz realizujący zapisane w niej cele, i zarekomendowany przez Związek ZIT / RIT lub właściwy organ/y Porozumienia w sprawie realizacji ZIT / RIT w Subregionie - w formie uchwały Zarządu Związku ZIT/RIT (Subregion Centralny i Zachodni) lub decyzji Lidera RIT po uzyskaniu opinii Rady RIT (Subregion Południowy)/Komitetu Sterującego RIT (Subregion Północny) – 6 pkt.</a:t>
            </a:r>
          </a:p>
          <a:p>
            <a:r>
              <a:rPr lang="pl-PL" altLang="pl-PL" sz="1400" dirty="0" smtClean="0">
                <a:solidFill>
                  <a:srgbClr val="FF0000"/>
                </a:solidFill>
                <a:latin typeface="Lato Ligh"/>
              </a:rPr>
              <a:t>Waga punktowa: 0-8.</a:t>
            </a:r>
            <a:endParaRPr lang="pl-PL" altLang="pl-PL" sz="1400" b="1" dirty="0" smtClean="0">
              <a:solidFill>
                <a:srgbClr val="636466"/>
              </a:solidFill>
              <a:latin typeface="Lato Ligh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119188" y="1700809"/>
            <a:ext cx="72723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6.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wskaźniki założone przez Wnioskodawcę we wniosku o dofinansowanie zostały dobrane tak, by w sposób najbardziej efektywny realizować założenia zawarte w Strategii ZIT / RIT?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ramach kryterium ocenie będzie podlegać wpływ realizacji projektów na osiągnięcie wartości docelowej wskaźnika produktu lub rezultatu bezpośredniego danego Priorytetu/Celu/Działania ZIT / RIT, adekwatnego dla danego typu projektu, przyjętego dla całego subregionu, z podziałem na: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Gminy do 50 tys. mieszkańców włącznie (gminy małe):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50% wskaźnika dla Subregionu Zachodniego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Gminy i powiaty powyżej 50 tys. mieszkańców (gminy duże):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 50% wskaźnika dla Subregionu Zachodniego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Wartość wskaźnika powinna zostać wyliczona w sposób następujący: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WD=[A/(</a:t>
            </a:r>
            <a:r>
              <a:rPr lang="pl-PL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B*C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)]*100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Przy czym: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WD- wartość docelowa wskaźnika %,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– wartość wskaźnika osiągana przez projekt,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 – ogólna wartość wskaźnika dla Subregionu,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C- ww. procentowa wartość dla gmin dużych lub małych (do wyliczenia należy stosować wartość bez % tj. przykładowo „0,77” dla gmin dużych).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przypadku gdy projekt będzie realizował wskaźnik: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poniżej 3%  - 0 pkt.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od 3% do 6% - 2 pkt.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powyżej 6% do 12% - 4 pkt.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powyżej 12% do 20% - 6 pkt.</a:t>
            </a:r>
          </a:p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powyżej 20% - 8 pkt.</a:t>
            </a:r>
          </a:p>
          <a:p>
            <a:r>
              <a:rPr lang="pl-PL" altLang="pl-PL" sz="1200" dirty="0" smtClean="0">
                <a:solidFill>
                  <a:srgbClr val="FF0000"/>
                </a:solidFill>
                <a:latin typeface="Lato Ligh"/>
              </a:rPr>
              <a:t>Waga punktowa: 0-8.</a:t>
            </a:r>
            <a:endParaRPr lang="pl-PL" altLang="pl-PL" sz="1200" b="1" dirty="0" smtClean="0">
              <a:solidFill>
                <a:srgbClr val="636466"/>
              </a:solidFill>
              <a:latin typeface="Lato Ligh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119188" y="1700809"/>
            <a:ext cx="72723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UWAGA</a:t>
            </a:r>
          </a:p>
          <a:p>
            <a:pPr algn="ctr"/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Przez wartość wskaźnika lit. B „ogólna wartość wskaźnika dla Subregionu” należy rozumieć wskaźniki ze Strategii RIT Subregionu Zachodniego.</a:t>
            </a:r>
          </a:p>
          <a:p>
            <a:pPr algn="ctr"/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Informacja o wskaźnikach wchodzących w ramy wykonania jest zawarta w RPO WSL 2014-2020.</a:t>
            </a:r>
            <a:endParaRPr lang="pl-PL" altLang="pl-PL" b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611560" y="1700809"/>
            <a:ext cx="820891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7. </a:t>
            </a:r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projekt rozwiązuje konkretne problemy i realizuje cele wskazane w Strategii ZIT / RIT?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Weryfikowane będzie czy projekt:</a:t>
            </a:r>
          </a:p>
          <a:p>
            <a:pPr lvl="0">
              <a:buFont typeface="Arial" pitchFamily="34" charset="0"/>
              <a:buChar char="•"/>
            </a:pPr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 realizuje żadnego celu/działania/priorytetu wskazanego w Strategii ZIT/RIT w danym obszarze – 0 pkt.</a:t>
            </a:r>
          </a:p>
          <a:p>
            <a:pPr lvl="0">
              <a:buFont typeface="Arial" pitchFamily="34" charset="0"/>
              <a:buChar char="•"/>
            </a:pPr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realizuje jeden cel/działanie/priorytet wskazany w Strategii ZIT/RIT w danym obszarze – 3 pkt.</a:t>
            </a:r>
          </a:p>
          <a:p>
            <a:pPr>
              <a:buFont typeface="Arial" pitchFamily="34" charset="0"/>
              <a:buChar char="•"/>
            </a:pPr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realizuje przynajmniej dwa cele/działania/priorytety wskazane w Strategii ZIT/RIT w danym obszarze – 5pkt; </a:t>
            </a:r>
          </a:p>
          <a:p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Waga punktowa: 0-5.</a:t>
            </a:r>
          </a:p>
          <a:p>
            <a:pPr>
              <a:buFont typeface="Arial" pitchFamily="34" charset="0"/>
              <a:buChar char="•"/>
            </a:pPr>
            <a:endParaRPr lang="pl-PL" altLang="pl-PL" sz="1300" b="1" dirty="0" smtClean="0">
              <a:solidFill>
                <a:srgbClr val="FF0000"/>
              </a:solidFill>
              <a:latin typeface="Lato Ligh"/>
            </a:endParaRPr>
          </a:p>
          <a:p>
            <a:r>
              <a:rPr lang="pl-PL" alt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8. </a:t>
            </a:r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grupę docelową w projekcie stanowią w całości: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	osoby długotrwale bezrobotne 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lub 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	osoby o niskich kwalifikacjach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lub 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	osoby bierne zawodowo 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lub 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	osoby w wieku 50 lat i więcej ?</a:t>
            </a:r>
            <a:endParaRPr lang="pl-PL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Kryterium weryfikowane w oparciu o zapisy wniosku o dofinansowanie, zgodnie z poniżej wskazanymi kategoriami punktowymi: </a:t>
            </a: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	Grupę docelową w projekcie stanowią  w całości osoby bierne zawodowo - 8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	Grupę docelową w projekcie stanowią  w całości osoby w wieku 50 lat i więcej – 8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	Grupę docelową w projekcie stanowią  w całości osoby o niskich kwalifikacjach – 4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	Grupę docelową w projekcie stanowią  w całości osoby długotrwale bezrobotne – 4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	Brak wskazania kategorii grupy docelowej – 0 </a:t>
            </a:r>
            <a:r>
              <a:rPr lang="pl-PL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pkt</a:t>
            </a:r>
            <a:endParaRPr lang="pl-PL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Waga punktowa: 0-8.</a:t>
            </a:r>
            <a:endParaRPr lang="pl-PL" sz="1300" dirty="0" smtClean="0"/>
          </a:p>
          <a:p>
            <a:endParaRPr lang="pl-PL" altLang="pl-PL" sz="1200" b="1" dirty="0" smtClean="0">
              <a:solidFill>
                <a:srgbClr val="636466"/>
              </a:solidFill>
              <a:latin typeface="Lato Ligh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611560" y="1700809"/>
            <a:ext cx="82089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pl-PL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"/>
            </a:endParaRPr>
          </a:p>
          <a:p>
            <a:pPr marL="342900" indent="-342900"/>
            <a:endParaRPr lang="pl-PL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"/>
            </a:endParaRPr>
          </a:p>
          <a:p>
            <a:pPr marL="342900" indent="-342900"/>
            <a:r>
              <a:rPr lang="pl-P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"/>
              </a:rPr>
              <a:t>9.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co najmniej 33% uczestników projektu uzyska kwalifikacje po opuszczeniu programu?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altLang="pl-PL" sz="1300" dirty="0" smtClean="0">
                <a:solidFill>
                  <a:srgbClr val="FF0000"/>
                </a:solidFill>
                <a:latin typeface="Lato Ligh"/>
              </a:rPr>
              <a:t>Waga punktowa: 2.</a:t>
            </a:r>
          </a:p>
          <a:p>
            <a:pPr>
              <a:buFont typeface="Arial" pitchFamily="34" charset="0"/>
              <a:buChar char="•"/>
            </a:pPr>
            <a:endParaRPr lang="pl-PL" altLang="pl-PL" sz="1300" b="1" dirty="0" smtClean="0">
              <a:solidFill>
                <a:srgbClr val="FF0000"/>
              </a:solidFill>
              <a:latin typeface="Lato Ligh"/>
            </a:endParaRPr>
          </a:p>
          <a:p>
            <a:endParaRPr lang="pl-PL" altLang="pl-PL" sz="1200" b="1" dirty="0" smtClean="0">
              <a:solidFill>
                <a:srgbClr val="636466"/>
              </a:solidFill>
              <a:latin typeface="Lato Ligh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9217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KRYTERIA WYBORU PROJEKTÓW – SZCZEGÓŁOWE KRYTERIA DODATKOWE</a:t>
            </a: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116013" y="1916113"/>
            <a:ext cx="727233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Nabór wniosków o dofinansowanie realizacji projektów będzie prowadzony</a:t>
            </a:r>
          </a:p>
          <a:p>
            <a:pPr algn="ctr"/>
            <a:r>
              <a:rPr lang="pl-PL" altLang="pl-PL" sz="1400" b="1" dirty="0">
                <a:solidFill>
                  <a:srgbClr val="FF0000"/>
                </a:solidFill>
                <a:latin typeface="Lato Light"/>
              </a:rPr>
              <a:t>od dnia </a:t>
            </a:r>
            <a:r>
              <a:rPr lang="pl-PL" altLang="pl-PL" sz="1400" b="1" dirty="0" smtClean="0">
                <a:solidFill>
                  <a:srgbClr val="FF0000"/>
                </a:solidFill>
                <a:latin typeface="Lato Light"/>
              </a:rPr>
              <a:t>31 lipca </a:t>
            </a:r>
            <a:r>
              <a:rPr lang="pl-PL" altLang="pl-PL" sz="1400" b="1" dirty="0">
                <a:solidFill>
                  <a:srgbClr val="FF0000"/>
                </a:solidFill>
                <a:latin typeface="Lato Light"/>
              </a:rPr>
              <a:t>2017 r. (od godz. 0:00) </a:t>
            </a:r>
            <a:br>
              <a:rPr lang="pl-PL" altLang="pl-PL" sz="1400" b="1" dirty="0">
                <a:solidFill>
                  <a:srgbClr val="FF0000"/>
                </a:solidFill>
                <a:latin typeface="Lato Light"/>
              </a:rPr>
            </a:br>
            <a:r>
              <a:rPr lang="pl-PL" altLang="pl-PL" sz="1400" b="1" dirty="0">
                <a:solidFill>
                  <a:srgbClr val="FF0000"/>
                </a:solidFill>
                <a:latin typeface="Lato Light"/>
              </a:rPr>
              <a:t>do dnia </a:t>
            </a:r>
            <a:r>
              <a:rPr lang="pl-PL" altLang="pl-PL" sz="1400" b="1" dirty="0" smtClean="0">
                <a:solidFill>
                  <a:srgbClr val="FF0000"/>
                </a:solidFill>
                <a:latin typeface="Lato Light"/>
              </a:rPr>
              <a:t>31 sierpnia </a:t>
            </a:r>
            <a:r>
              <a:rPr lang="pl-PL" altLang="pl-PL" sz="1400" b="1" dirty="0">
                <a:solidFill>
                  <a:srgbClr val="FF0000"/>
                </a:solidFill>
                <a:latin typeface="Lato Light"/>
              </a:rPr>
              <a:t>2017 r. (do godz. </a:t>
            </a:r>
            <a:r>
              <a:rPr lang="pl-PL" altLang="pl-PL" sz="1400" b="1" dirty="0" smtClean="0">
                <a:solidFill>
                  <a:srgbClr val="FF0000"/>
                </a:solidFill>
                <a:latin typeface="Lato Light"/>
              </a:rPr>
              <a:t>12:00:00). </a:t>
            </a:r>
            <a:endParaRPr lang="pl-PL" altLang="pl-PL" sz="1400" b="1" dirty="0">
              <a:solidFill>
                <a:srgbClr val="FF0000"/>
              </a:solidFill>
              <a:latin typeface="Lato Light"/>
            </a:endParaRPr>
          </a:p>
          <a:p>
            <a:pPr algn="ctr"/>
            <a:endParaRPr lang="pl-PL" altLang="pl-PL" sz="1400" b="1" dirty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Wnioski złożone po upływie terminu naboru będą pozostawione bez rozpatrzenia </a:t>
            </a:r>
          </a:p>
          <a:p>
            <a:pPr algn="ctr"/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(decyduje data i godzina złożenia wniosku za pośrednictwem jednej  </a:t>
            </a:r>
            <a:br>
              <a:rPr lang="pl-PL" altLang="pl-PL" sz="1400" b="1" dirty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z platform SEKAP lub </a:t>
            </a:r>
            <a:r>
              <a:rPr lang="pl-PL" altLang="pl-PL" sz="1400" b="1" dirty="0" err="1">
                <a:solidFill>
                  <a:srgbClr val="636466"/>
                </a:solidFill>
                <a:latin typeface="Lato Light"/>
              </a:rPr>
              <a:t>ePUAP</a:t>
            </a:r>
            <a:r>
              <a:rPr lang="pl-PL" altLang="pl-PL" sz="1400" b="1" dirty="0">
                <a:solidFill>
                  <a:srgbClr val="636466"/>
                </a:solidFill>
                <a:latin typeface="Lato Light"/>
              </a:rPr>
              <a:t>)</a:t>
            </a:r>
            <a:r>
              <a:rPr lang="pl-PL" altLang="pl-PL" sz="1400" dirty="0">
                <a:solidFill>
                  <a:srgbClr val="636466"/>
                </a:solidFill>
                <a:latin typeface="Lato Light"/>
              </a:rPr>
              <a:t>. </a:t>
            </a: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  <a:cs typeface="Times New Roman" pitchFamily="18" charset="0"/>
            </a:endParaRPr>
          </a:p>
          <a:p>
            <a:pPr algn="ctr"/>
            <a:r>
              <a:rPr lang="pl-PL" altLang="pl-PL" sz="1400" dirty="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W przypadku awarii krytycznej* LSI 2014 w ostatnim dniu trwania naboru wniosków o dofinansowanie projektów, przewiduje się wydłużenie trwania naboru o 1 dzień, przy czym uznaje się, iż nie będzie to stanowiło zmiany Regulaminu konkursu.  IOK poda do publicznej wiadomości, na stronie internetowej oraz portalu, informację o awarii krytycznej LSI 2014 i przedłużeniu terminu zakończenia naboru.</a:t>
            </a: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  <a:cs typeface="Times New Roman" pitchFamily="18" charset="0"/>
            </a:endParaRPr>
          </a:p>
          <a:p>
            <a:pPr algn="just"/>
            <a:r>
              <a:rPr lang="pl-PL" altLang="pl-PL" sz="1400" dirty="0">
                <a:solidFill>
                  <a:srgbClr val="636466"/>
                </a:solidFill>
                <a:latin typeface="Lato Light"/>
                <a:cs typeface="Times New Roman" pitchFamily="18" charset="0"/>
              </a:rPr>
              <a:t>* rozumiana jako nieprawidłowości w działaniu po stronie systemu uniemożliwiające korzystanie użytkownikom z podstawowych usług w zakresie naborów, potwierdzonych przez IOK;</a:t>
            </a:r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84613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TERMIN I SPOSÓB SKŁADANIA WNIOSKU </a:t>
            </a:r>
            <a:endParaRPr lang="pl-PL" altLang="pl-PL">
              <a:solidFill>
                <a:srgbClr val="636466"/>
              </a:solidFill>
              <a:latin typeface="Novecento wide Book" pitchFamily="50" charset="-18"/>
            </a:endParaRPr>
          </a:p>
          <a:p>
            <a:pPr eaLnBrk="1" hangingPunct="1">
              <a:buFont typeface="Arial" pitchFamily="34" charset="0"/>
              <a:buNone/>
            </a:pPr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84784"/>
            <a:ext cx="835292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Decyduje data i godzina złożenia wniosku za pośrednictwem jednej </a:t>
            </a:r>
            <a:br>
              <a:rPr lang="pl-PL" altLang="pl-PL" sz="1400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z platform wymienionych w regulaminie konkursu.</a:t>
            </a: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just">
              <a:buClr>
                <a:srgbClr val="000000"/>
              </a:buClr>
            </a:pP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 Wniosek należy podpisać i przesłać do IOK w formie elektronicznej (w formacie </a:t>
            </a:r>
            <a:r>
              <a:rPr lang="pl-PL" altLang="pl-PL" sz="1400" dirty="0" err="1" smtClean="0">
                <a:solidFill>
                  <a:srgbClr val="636466"/>
                </a:solidFill>
                <a:latin typeface="Lato Light"/>
              </a:rPr>
              <a:t>pdf</a:t>
            </a: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 utworzonym </a:t>
            </a:r>
            <a:br>
              <a:rPr lang="pl-PL" altLang="pl-PL" sz="1400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za pomocą LSI) z wykorzystaniem platform elektronicznych:</a:t>
            </a:r>
          </a:p>
          <a:p>
            <a:pPr algn="just">
              <a:buClr>
                <a:srgbClr val="000000"/>
              </a:buClr>
            </a:pPr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marL="742950" lvl="1" indent="-285750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a) SEKAP, lub</a:t>
            </a:r>
          </a:p>
          <a:p>
            <a:pPr marL="742950" lvl="1" indent="-285750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b) Elektronicznej Platformy Usług Administracji Publicznej </a:t>
            </a:r>
            <a:r>
              <a:rPr lang="pl-PL" altLang="pl-PL" sz="1400" dirty="0" err="1" smtClean="0">
                <a:solidFill>
                  <a:srgbClr val="636466"/>
                </a:solidFill>
                <a:latin typeface="Lato Light"/>
              </a:rPr>
              <a:t>ePUAP</a:t>
            </a: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.</a:t>
            </a: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Jako faktyczny termin złożenia wniosku uznana jest data wpływu podpisanego wniosku w formie elektronicznej do IOK.</a:t>
            </a: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 Potwierdzeniem złożenia wniosku jest UPO, czyli Urzędowe Poświadczenie Odbioru.</a:t>
            </a: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W przypadku wystąpienia problemów technicznych z funkcjonowaniem platformy SEKAP należy się zgłosić o pomoc  do Śląskiego Centrum Społeczeństwa Informacyjnego </a:t>
            </a:r>
            <a:br>
              <a:rPr lang="pl-PL" altLang="pl-PL" sz="1400" dirty="0" smtClean="0">
                <a:solidFill>
                  <a:srgbClr val="636466"/>
                </a:solidFill>
                <a:latin typeface="Lato Light"/>
              </a:rPr>
            </a:b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 pod numerem telefonu: (32) 700 78 16</a:t>
            </a:r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SKŁADANIE WNIOSKÓW 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84784"/>
            <a:ext cx="83529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Wojewódzki Urząd Pracy w Katowicach</a:t>
            </a: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ul. Kościuszki 30, 40-048 Katowice</a:t>
            </a: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Zespół ds. Promocji i Informacji (pokój nr 2)</a:t>
            </a: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numery telefonu: </a:t>
            </a: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32 757 33 11 </a:t>
            </a:r>
          </a:p>
          <a:p>
            <a:pPr algn="ctr"/>
            <a:r>
              <a:rPr lang="pl-PL" altLang="pl-PL" sz="1400" dirty="0" err="1" smtClean="0">
                <a:solidFill>
                  <a:srgbClr val="636466"/>
                </a:solidFill>
                <a:latin typeface="Lato Light"/>
              </a:rPr>
              <a:t>fax</a:t>
            </a: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: 32 757 33 62</a:t>
            </a:r>
          </a:p>
          <a:p>
            <a:pPr algn="ctr"/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e-mail: </a:t>
            </a:r>
            <a:r>
              <a:rPr lang="pl-PL" altLang="pl-PL" sz="1400" u="sng" dirty="0" err="1" smtClean="0">
                <a:solidFill>
                  <a:srgbClr val="636466"/>
                </a:solidFill>
                <a:latin typeface="Lato Light"/>
                <a:hlinkClick r:id="rId3"/>
              </a:rPr>
              <a:t>efs@wup-katowice.pl</a:t>
            </a:r>
            <a:endParaRPr lang="pl-PL" altLang="pl-PL" sz="1400" u="sng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u="sng" dirty="0" smtClean="0">
                <a:solidFill>
                  <a:srgbClr val="636466"/>
                </a:solidFill>
                <a:latin typeface="Lato Light"/>
              </a:rPr>
              <a:t>http://wupkatowice.praca.gov.pl</a:t>
            </a:r>
            <a:r>
              <a:rPr lang="pl-PL" altLang="pl-PL" sz="1400" dirty="0" smtClean="0">
                <a:solidFill>
                  <a:srgbClr val="636466"/>
                </a:solidFill>
                <a:latin typeface="Lato Light"/>
              </a:rPr>
              <a:t>,</a:t>
            </a:r>
          </a:p>
          <a:p>
            <a:pPr algn="ctr"/>
            <a:r>
              <a:rPr lang="pl-PL" altLang="pl-PL" sz="1400" u="sng" dirty="0" smtClean="0">
                <a:solidFill>
                  <a:srgbClr val="636466"/>
                </a:solidFill>
                <a:latin typeface="Lato Light"/>
              </a:rPr>
              <a:t>http://rpo.wup-katowice.pl,</a:t>
            </a:r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altLang="pl-PL" sz="1400" u="sng" dirty="0" smtClean="0">
                <a:solidFill>
                  <a:srgbClr val="636466"/>
                </a:solidFill>
                <a:latin typeface="Lato Light"/>
                <a:hlinkClick r:id="rId4"/>
              </a:rPr>
              <a:t>https://rpo.slaskie.pl</a:t>
            </a:r>
            <a:endParaRPr lang="pl-PL" altLang="pl-PL" sz="1400" u="sng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u="sng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u="sng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sprawie dotyczącej Strategii Subregionu Zachodniego należy się kontaktować:</a:t>
            </a:r>
          </a:p>
          <a:p>
            <a:pPr algn="ctr"/>
            <a:endParaRPr lang="pl-PL" sz="1400" dirty="0" smtClean="0">
              <a:solidFill>
                <a:srgbClr val="0000FF"/>
              </a:solidFill>
            </a:endParaRPr>
          </a:p>
          <a:p>
            <a:pPr algn="ctr"/>
            <a:r>
              <a:rPr lang="pl-PL" sz="1400" b="1" dirty="0" smtClean="0">
                <a:solidFill>
                  <a:srgbClr val="0000FF"/>
                </a:solidFill>
              </a:rPr>
              <a:t>Związek Gmin i Powiatów Subregionu Zachodniego Województwa Śląskiego </a:t>
            </a:r>
          </a:p>
          <a:p>
            <a:pPr algn="ctr"/>
            <a:r>
              <a:rPr lang="pl-PL" sz="1400" b="1" dirty="0" smtClean="0">
                <a:solidFill>
                  <a:srgbClr val="0000FF"/>
                </a:solidFill>
              </a:rPr>
              <a:t>z siedzibą w Rybniku</a:t>
            </a:r>
            <a:endParaRPr lang="pl-PL" sz="1400" dirty="0" smtClean="0">
              <a:solidFill>
                <a:srgbClr val="0000FF"/>
              </a:solidFill>
            </a:endParaRP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ul. J. i F. Białych 7, 44-200 Rybnik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godziny pracy: 7:30 – 15:30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Telefony konsultantów: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+48 32 422 24 46, +48 32 720 58 70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</a:t>
            </a:r>
            <a:r>
              <a:rPr lang="pl-PL" sz="1400" dirty="0" err="1" smtClean="0">
                <a:hlinkClick r:id="rId5"/>
              </a:rPr>
              <a:t>biuro@subregion.pl</a:t>
            </a:r>
            <a:endParaRPr lang="pl-PL" sz="1400" dirty="0" smtClean="0"/>
          </a:p>
          <a:p>
            <a:r>
              <a:rPr lang="pl-PL" sz="1400" dirty="0" smtClean="0"/>
              <a:t> </a:t>
            </a:r>
          </a:p>
          <a:p>
            <a:pPr algn="ctr"/>
            <a:endParaRPr lang="pl-PL" altLang="pl-PL" sz="1400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u="sng" dirty="0" smtClean="0">
              <a:solidFill>
                <a:srgbClr val="636466"/>
              </a:solidFill>
              <a:latin typeface="Lato Light"/>
            </a:endParaRPr>
          </a:p>
          <a:p>
            <a:pPr algn="ctr"/>
            <a:endParaRPr lang="pl-PL" altLang="pl-PL" sz="1400" dirty="0">
              <a:solidFill>
                <a:srgbClr val="636466"/>
              </a:solidFill>
              <a:latin typeface="Lato Ligh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615553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INFORMACJI UDZIELA : </a:t>
            </a:r>
            <a:endParaRPr lang="pl-PL" altLang="pl-PL" sz="1500" b="1" dirty="0">
              <a:solidFill>
                <a:srgbClr val="636466"/>
              </a:solidFill>
              <a:latin typeface="Novecento wide Normal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altLang="pl-PL" b="1">
                <a:solidFill>
                  <a:srgbClr val="636466"/>
                </a:solidFill>
                <a:latin typeface="Novecento wide Book" pitchFamily="50" charset="-18"/>
              </a:rPr>
              <a:t>       Dziękuję za uwagę</a:t>
            </a:r>
          </a:p>
          <a:p>
            <a:pPr eaLnBrk="1" hangingPunct="1"/>
            <a:endParaRPr lang="pl-PL" alt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alt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284538"/>
            <a:ext cx="4719637" cy="2413000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Wojewódzki Urząd Pracy w Katowicach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ul. Kościuszki 30, 40-048 Katowice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Punkt Kontaktowy Europejskiego Funduszu Społecznego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solidFill>
                  <a:srgbClr val="636466"/>
                </a:solidFill>
                <a:latin typeface="Lato Light"/>
              </a:rPr>
              <a:t>(</a:t>
            </a:r>
            <a:r>
              <a:rPr lang="pl-PL" sz="1400" dirty="0">
                <a:solidFill>
                  <a:srgbClr val="636466"/>
                </a:solidFill>
                <a:latin typeface="Lato Light"/>
              </a:rPr>
              <a:t>pokój nr 2)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numery telefonu: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32 757 33 11 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fax: 32 757 33 62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rgbClr val="636466"/>
                </a:solidFill>
                <a:latin typeface="Lato Light"/>
              </a:rPr>
              <a:t>e-mail: </a:t>
            </a:r>
            <a:r>
              <a:rPr lang="pl-PL" sz="1400" u="sng" dirty="0">
                <a:solidFill>
                  <a:srgbClr val="636466"/>
                </a:solidFill>
                <a:latin typeface="Lato Light"/>
                <a:hlinkClick r:id="rId2"/>
              </a:rPr>
              <a:t>efs@wup-katowice.pl</a:t>
            </a:r>
            <a:endParaRPr lang="pl-PL" sz="1400" u="sng" dirty="0">
              <a:solidFill>
                <a:srgbClr val="636466"/>
              </a:solidFill>
              <a:latin typeface="Lato Light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-18"/>
            </a:endParaRPr>
          </a:p>
        </p:txBody>
      </p:sp>
      <p:pic>
        <p:nvPicPr>
          <p:cNvPr id="58372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6391275" y="5870575"/>
            <a:ext cx="2501900" cy="3079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l-PL" altLang="pl-PL" sz="1400" u="sng">
                <a:solidFill>
                  <a:srgbClr val="636466"/>
                </a:solidFill>
                <a:latin typeface="Lato Light"/>
              </a:rPr>
              <a:t>www.rpo.wup-katowice.pl</a:t>
            </a:r>
            <a:endParaRPr lang="pl-PL" altLang="pl-PL" sz="1400">
              <a:solidFill>
                <a:srgbClr val="636466"/>
              </a:solidFill>
              <a:latin typeface="Lato Ligh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35292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sz="1600" b="1" dirty="0" smtClean="0">
              <a:solidFill>
                <a:srgbClr val="FF0000"/>
              </a:solidFill>
              <a:latin typeface="Lato lait"/>
            </a:endParaRPr>
          </a:p>
          <a:p>
            <a:pPr algn="just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Lato lait"/>
              </a:rPr>
              <a:t>W odniesieniu do typów operacji 1-3</a:t>
            </a:r>
            <a:r>
              <a:rPr lang="pl-PL" sz="1600" dirty="0" smtClean="0">
                <a:solidFill>
                  <a:srgbClr val="FF0000"/>
                </a:solidFill>
                <a:latin typeface="Lato lait"/>
              </a:rPr>
              <a:t>:</a:t>
            </a:r>
          </a:p>
          <a:p>
            <a:pPr algn="just">
              <a:buNone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D</a:t>
            </a:r>
            <a:r>
              <a:rPr lang="x-none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ofinansowanie mogą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uzysk</a:t>
            </a:r>
            <a:r>
              <a:rPr lang="x-none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ać wszystkie podmioty – z wyłączeniem osób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 </a:t>
            </a:r>
            <a:r>
              <a:rPr lang="x-none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fizycznych (nie dotyczy osób prowadzących działalność gospodarczą lub oświatową na podstawie przepisów odrębnych), w tym: </a:t>
            </a: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algn="just">
              <a:buNone/>
            </a:pPr>
            <a:endParaRPr lang="pl-P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Agencje zatrudnienia</a:t>
            </a:r>
          </a:p>
          <a:p>
            <a:pPr marL="3175" algn="just">
              <a:spcBef>
                <a:spcPts val="0"/>
              </a:spcBef>
              <a:spcAft>
                <a:spcPts val="300"/>
              </a:spcAft>
            </a:pPr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ea typeface="Times New Roman"/>
              </a:rPr>
              <a:t>Agencjami zatrudnienia są podmioty wpisane do rejestru podmiotów prowadzących agencje zatrudnienia, świadczące usługi w zakresie pośrednictwa pracy, pośrednictwa do pracy za granicą u pracodawców zagranicznych, poradnictwa zawodowego, doradztwa personalnego lub pracy tymczasowej.</a:t>
            </a:r>
          </a:p>
          <a:p>
            <a:pPr marL="3175" algn="just">
              <a:spcBef>
                <a:spcPts val="0"/>
              </a:spcBef>
              <a:spcAft>
                <a:spcPts val="300"/>
              </a:spcAft>
            </a:pPr>
            <a:endParaRPr lang="pl-PL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  <a:ea typeface="Times New Roman"/>
            </a:endParaRPr>
          </a:p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Instytucje szkoleniowe</a:t>
            </a:r>
          </a:p>
          <a:p>
            <a:pPr marL="361950" indent="-361950" algn="just">
              <a:spcBef>
                <a:spcPts val="0"/>
              </a:spcBef>
              <a:spcAft>
                <a:spcPts val="300"/>
              </a:spcAft>
            </a:pPr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Arial" pitchFamily="34" charset="0"/>
              </a:rPr>
              <a:t>Podmioty wpisane do Rejestru Instytucji Szkoleniowych</a:t>
            </a:r>
          </a:p>
          <a:p>
            <a:pPr marL="361950" indent="-361950" algn="just">
              <a:spcBef>
                <a:spcPts val="0"/>
              </a:spcBef>
              <a:spcAft>
                <a:spcPts val="300"/>
              </a:spcAft>
            </a:pPr>
            <a:endParaRPr lang="pl-PL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ato lait"/>
              <a:cs typeface="Arial" pitchFamily="34" charset="0"/>
            </a:endParaRPr>
          </a:p>
          <a:p>
            <a:pPr marL="361950" lvl="0" indent="-36195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</a:rPr>
              <a:t>Instytucje dialogu społecznego</a:t>
            </a:r>
          </a:p>
          <a:p>
            <a:pPr marL="3175" algn="just">
              <a:spcBef>
                <a:spcPts val="0"/>
              </a:spcBef>
              <a:spcAft>
                <a:spcPts val="300"/>
              </a:spcAft>
            </a:pPr>
            <a:r>
              <a:rPr lang="x-none" sz="1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ait"/>
                <a:cs typeface="Arial" pitchFamily="34" charset="0"/>
              </a:rPr>
              <a:t>Instytucjami dialogu społecznego na rynku pracy zgodnie z art. 6 ust. 6 Ustawy o promocji zatrudnienia i instytucjach rynku pracy są: związki zawodowe lub organizacje związków zawodowych, organizacje pracodawców, organizacje bezrobotnych, organizacje pozarządowe, jeżeli wśród zadań statutowych znajduje się realizacja zadań w zakresie promocji zatrudnienia, łagodzenia skutków bezrobocia oraz aktywizacji zawodowej.</a:t>
            </a:r>
            <a:endParaRPr lang="pl-PL" b="1" dirty="0" smtClean="0">
              <a:latin typeface="Lato lai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476672"/>
            <a:ext cx="6342062" cy="89255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pl-PL" alt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>
              <a:buFont typeface="Arial" pitchFamily="34" charset="0"/>
              <a:buNone/>
            </a:pPr>
            <a:r>
              <a:rPr lang="pl-PL" altLang="pl-PL" b="1" dirty="0" smtClean="0">
                <a:solidFill>
                  <a:srgbClr val="636466"/>
                </a:solidFill>
                <a:latin typeface="Novecento wide Book" pitchFamily="50" charset="-18"/>
              </a:rPr>
              <a:t>PODMIOTY UPRAWNIONE DO UBIEGANIA SIĘ O DOFINANSOWANIE PROJEKTU</a:t>
            </a:r>
            <a:endParaRPr lang="pl-PL" altLang="pl-PL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o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komitet monitorujący 10_12_2015 (2) - Kopia</Template>
  <TotalTime>4220</TotalTime>
  <Words>4656</Words>
  <Application>Microsoft Office PowerPoint</Application>
  <PresentationFormat>Pokaz na ekranie (4:3)</PresentationFormat>
  <Paragraphs>946</Paragraphs>
  <Slides>82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82</vt:i4>
      </vt:variant>
    </vt:vector>
  </HeadingPairs>
  <TitlesOfParts>
    <vt:vector size="83" baseType="lpstr">
      <vt:lpstr>tlo1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RODZAJE WSKAŹNIKÓW EFS</vt:lpstr>
      <vt:lpstr>MOMENT POMIARU WSKAŹNIKÓW</vt:lpstr>
      <vt:lpstr>Slajd 28</vt:lpstr>
      <vt:lpstr>OGÓLNE ZASADY WYBORU I OPISU WSKAŹNIKÓW</vt:lpstr>
      <vt:lpstr>  </vt:lpstr>
      <vt:lpstr>  </vt:lpstr>
      <vt:lpstr>  </vt:lpstr>
      <vt:lpstr>WSKAŹNIKI HORYZONTALNE</vt:lpstr>
      <vt:lpstr>ROZLICZANIE Z WARTOŚCI WSKAŹNIKÓW</vt:lpstr>
      <vt:lpstr>BŁĘDY – WSKAŹNIKI </vt:lpstr>
      <vt:lpstr>BŁĘDY – WSKAŹNIKI 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 USER</dc:creator>
  <cp:lastModifiedBy>abanach</cp:lastModifiedBy>
  <cp:revision>674</cp:revision>
  <cp:lastPrinted>2016-05-18T09:15:24Z</cp:lastPrinted>
  <dcterms:created xsi:type="dcterms:W3CDTF">2015-02-26T08:11:14Z</dcterms:created>
  <dcterms:modified xsi:type="dcterms:W3CDTF">2017-08-22T07:40:57Z</dcterms:modified>
</cp:coreProperties>
</file>