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47"/>
  </p:notesMasterIdLst>
  <p:handoutMasterIdLst>
    <p:handoutMasterId r:id="rId48"/>
  </p:handoutMasterIdLst>
  <p:sldIdLst>
    <p:sldId id="329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3" r:id="rId14"/>
    <p:sldId id="344" r:id="rId15"/>
    <p:sldId id="345" r:id="rId16"/>
    <p:sldId id="346" r:id="rId17"/>
    <p:sldId id="347" r:id="rId18"/>
    <p:sldId id="349" r:id="rId19"/>
    <p:sldId id="350" r:id="rId20"/>
    <p:sldId id="351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76" r:id="rId29"/>
    <p:sldId id="378" r:id="rId30"/>
    <p:sldId id="379" r:id="rId31"/>
    <p:sldId id="380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69" r:id="rId42"/>
    <p:sldId id="370" r:id="rId43"/>
    <p:sldId id="371" r:id="rId44"/>
    <p:sldId id="372" r:id="rId45"/>
    <p:sldId id="374" r:id="rId46"/>
  </p:sldIdLst>
  <p:sldSz cx="9144000" cy="6858000" type="screen4x3"/>
  <p:notesSz cx="68580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EDD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5355" autoAdjust="0"/>
  </p:normalViewPr>
  <p:slideViewPr>
    <p:cSldViewPr>
      <p:cViewPr>
        <p:scale>
          <a:sx n="90" d="100"/>
          <a:sy n="90" d="100"/>
        </p:scale>
        <p:origin x="-59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nagłówka 1"/>
          <p:cNvSpPr txBox="1">
            <a:spLocks noGrp="1"/>
          </p:cNvSpPr>
          <p:nvPr>
            <p:ph type="hdr" sz="quarter"/>
          </p:nvPr>
        </p:nvSpPr>
        <p:spPr bwMode="auto">
          <a:xfrm>
            <a:off x="0" y="1"/>
            <a:ext cx="297272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hangingPunct="0"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8675" name="Symbol zastępczy daty 2"/>
          <p:cNvSpPr txBox="1">
            <a:spLocks noGrp="1"/>
          </p:cNvSpPr>
          <p:nvPr>
            <p:ph type="dt" sz="quarter" idx="1"/>
          </p:nvPr>
        </p:nvSpPr>
        <p:spPr bwMode="auto">
          <a:xfrm>
            <a:off x="3883645" y="1"/>
            <a:ext cx="2972724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hangingPunct="0"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647A2FB9-8981-4144-9D43-997281554B07}" type="datetime1">
              <a:rPr lang="pl-PL"/>
              <a:pPr/>
              <a:t>2017-08-22</a:t>
            </a:fld>
            <a:endParaRPr lang="pl-PL"/>
          </a:p>
        </p:txBody>
      </p:sp>
      <p:sp>
        <p:nvSpPr>
          <p:cNvPr id="28676" name="Symbol zastępczy stopki 3"/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9428244"/>
            <a:ext cx="2972725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hangingPunct="0"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8677" name="Symbol zastępczy numeru slajdu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83645" y="9428244"/>
            <a:ext cx="2972724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hangingPunct="0"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24D50810-3D1E-4BC0-8C69-1404B75AA7AA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3588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972725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2053" tIns="46026" rIns="92053" bIns="46026" anchor="t" anchorCtr="0" compatLnSpc="1"/>
          <a:lstStyle>
            <a:lvl1pPr marL="0" marR="0" lvl="0" indent="0" algn="l" defTabSz="92052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3645" y="1"/>
            <a:ext cx="2972724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2053" tIns="46026" rIns="92053" bIns="46026" anchor="t" anchorCtr="0" compatLnSpc="1"/>
          <a:lstStyle>
            <a:lvl1pPr marL="0" marR="0" lvl="0" indent="0" algn="r" defTabSz="92052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>
              <a:defRPr/>
            </a:pPr>
            <a:fld id="{567E6920-386A-40BD-952F-A7D9F7270557}" type="datetime1">
              <a:rPr/>
              <a:pPr>
                <a:defRPr/>
              </a:pPr>
              <a:t>2015-11-17</a:t>
            </a:fld>
            <a:endParaRPr/>
          </a:p>
        </p:txBody>
      </p:sp>
      <p:sp>
        <p:nvSpPr>
          <p:cNvPr id="17412" name="Symbol zastępczy obrazu slajdu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46150" y="742950"/>
            <a:ext cx="4965700" cy="3724275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637" y="4715711"/>
            <a:ext cx="5486727" cy="4466511"/>
          </a:xfrm>
          <a:prstGeom prst="rect">
            <a:avLst/>
          </a:prstGeom>
          <a:noFill/>
          <a:ln>
            <a:noFill/>
          </a:ln>
        </p:spPr>
        <p:txBody>
          <a:bodyPr vert="horz" wrap="square" lIns="92053" tIns="46026" rIns="92053" bIns="46026" anchor="t" anchorCtr="0" compatLnSpc="1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28244"/>
            <a:ext cx="2972725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2053" tIns="46026" rIns="92053" bIns="46026" anchor="b" anchorCtr="0" compatLnSpc="1"/>
          <a:lstStyle>
            <a:lvl1pPr marL="0" marR="0" lvl="0" indent="0" algn="l" defTabSz="92052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3645" y="9428244"/>
            <a:ext cx="2972724" cy="496809"/>
          </a:xfrm>
          <a:prstGeom prst="rect">
            <a:avLst/>
          </a:prstGeom>
          <a:noFill/>
          <a:ln>
            <a:noFill/>
          </a:ln>
        </p:spPr>
        <p:txBody>
          <a:bodyPr vert="horz" wrap="square" lIns="92053" tIns="46026" rIns="92053" bIns="46026" anchor="b" anchorCtr="0" compatLnSpc="1"/>
          <a:lstStyle>
            <a:lvl1pPr marL="0" marR="0" lvl="0" indent="0" algn="r" defTabSz="92052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>
              <a:defRPr/>
            </a:pPr>
            <a:fld id="{779CC88B-D7D6-469F-8667-9EE4FFD4551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53517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pl-PL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C20B5-48A3-4BB5-A011-BB64B0D3654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885D-D698-4300-B21B-56AF6DBB47F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885D-D698-4300-B21B-56AF6DBB47F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885D-D698-4300-B21B-56AF6DBB47F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5408F-B735-4981-8BD4-D812E6D9C6D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69B5-4CD5-45C6-9C66-B0ECA99187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89A4-79B2-4057-A63F-E5AA2EC151F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22AE-813E-4AFF-A047-E51F6BB4BEC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0B6F7-7D32-49C4-BED3-A3C010E4DC2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6D6F-9922-4B0E-A290-6638E599036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3826-C6B2-4A2F-8CF2-BEB94775635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0125-7D68-42BA-8818-777353EA8F1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03A6328-7DAC-4EF1-A3BE-3A27252F7BA8}" type="datetimeFigureOut">
              <a:rPr lang="pl-PL" smtClean="0"/>
              <a:pPr/>
              <a:t>2017-08-22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2885D-D698-4300-B21B-56AF6DBB47F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ransition spd="slow">
    <p:pull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2483768" y="764705"/>
            <a:ext cx="5974432" cy="2835746"/>
          </a:xfrm>
        </p:spPr>
        <p:txBody>
          <a:bodyPr/>
          <a:lstStyle/>
          <a:p>
            <a:r>
              <a:rPr lang="pl-PL" dirty="0" smtClean="0"/>
              <a:t>Wytyczne w zakresie </a:t>
            </a:r>
            <a:br>
              <a:rPr lang="pl-PL" dirty="0" smtClean="0"/>
            </a:br>
            <a:r>
              <a:rPr lang="pl-PL" dirty="0" err="1" smtClean="0"/>
              <a:t>kwalifikowalności</a:t>
            </a:r>
            <a:r>
              <a:rPr lang="pl-PL" dirty="0" smtClean="0"/>
              <a:t> wydatków</a:t>
            </a:r>
            <a:endParaRPr lang="pl-PL" dirty="0"/>
          </a:p>
        </p:txBody>
      </p:sp>
      <p:pic>
        <p:nvPicPr>
          <p:cNvPr id="6" name="Obraz 4" descr="C:\Users\azareba\AppData\Local\Temp\rpo now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76672"/>
            <a:ext cx="587725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W przypadku nieodpłatnej pracy wykonywanej przez wolontariuszy, powinny zostać spełnione łącznie następujące warunki: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 smtClean="0"/>
              <a:t>wartość wkładu niepieniężnego w przypadku nieodpłatnej pracy wykonywanej przez wolontariusza określa się z uwzględnieniem ilości czasu poświęconego na jej wykonanie oraz średniej wysokości wynagrodzenia (wg stawki godzinowej lub dziennej) za dany rodzaj pracy obowiązującej u danego pracodawcy lub w danym regionie (wyliczonej np. w oparciu o dane GUS), lub płacy minimalnej określonej na podstawie obowiązujących przepisów, w zależności od zapisów wniosku o dofinansowanie projektu, </a:t>
            </a:r>
          </a:p>
          <a:p>
            <a:r>
              <a:rPr lang="pl-PL" sz="2000" dirty="0" smtClean="0"/>
              <a:t>wycena nieodpłatnej dobrowolnej pracy może uwzględniać wszystkie koszty, które zostałyby poniesione w przypadku jej odpłatnego wykonywania przez podmiot działający na zasadach rynkowych; wycena uwzględnia zatem koszt składek na ubezpieczenia społeczne oraz wszystkie pozostałe koszty wynikające z charakteru danego świadczenia; wycena wykonywanego świadczenia przez wolontariusza może być przedmiotem odrębnej kontroli i oceny. </a:t>
            </a:r>
          </a:p>
          <a:p>
            <a:endParaRPr lang="pl-PL" sz="2200" dirty="0"/>
          </a:p>
        </p:txBody>
      </p:sp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Wkład pieniężny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pl-PL" sz="2000" dirty="0" smtClean="0"/>
              <a:t>	Środki finansowe będące w dyspozycji danej instytucji lub pozyskane przez tą instytucję z innych źródeł (np. od sponsorów, darczyńców - tak publicznych jak i prywatnych), w tym środki przeznaczone na wynagrodzenie kadry zaangażowanej przez beneficjenta w realizację projektu EFS, które nie jest finansowane ze środków dofinansowania.</a:t>
            </a:r>
          </a:p>
          <a:p>
            <a:pPr lvl="0" algn="just"/>
            <a:r>
              <a:rPr lang="pl-PL" sz="2000" dirty="0" smtClean="0"/>
              <a:t>środki własne/ dotacje/granty pozyskane przez podmiot na finansowanie swojej podstawowej działalności;</a:t>
            </a:r>
          </a:p>
          <a:p>
            <a:pPr lvl="0" algn="just"/>
            <a:r>
              <a:rPr lang="pl-PL" sz="2000" dirty="0" smtClean="0"/>
              <a:t>w przypadku organizacji pozarządowych to również możliwość zaangażowania środków pozyskanych zgodnie z </a:t>
            </a:r>
            <a:r>
              <a:rPr lang="pl-PL" sz="2000" i="1" dirty="0" smtClean="0"/>
              <a:t>ustawą z dnia 24 kwietnia 2003 r. o działalności pożytku publicznego i wolontariacie (</a:t>
            </a:r>
            <a:r>
              <a:rPr lang="pl-PL" sz="2000" i="1" dirty="0" err="1" smtClean="0"/>
              <a:t>t.j</a:t>
            </a:r>
            <a:r>
              <a:rPr lang="pl-PL" sz="2000" i="1" dirty="0" smtClean="0"/>
              <a:t>. Dz. U z 2014 r., poz. 1118 z </a:t>
            </a:r>
            <a:r>
              <a:rPr lang="pl-PL" sz="2000" i="1" dirty="0" err="1" smtClean="0"/>
              <a:t>późn</a:t>
            </a:r>
            <a:r>
              <a:rPr lang="pl-PL" sz="2000" i="1" dirty="0" smtClean="0"/>
              <a:t>. zm.)</a:t>
            </a:r>
            <a:r>
              <a:rPr lang="pl-PL" sz="2000" dirty="0" smtClean="0"/>
              <a:t>, np. środki pozyskane w ramach 1%, środki ze zbiórek publicznych, darowizny, nawiązki sadowe;</a:t>
            </a:r>
          </a:p>
        </p:txBody>
      </p:sp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Wkład pieniężny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pl-PL" sz="2200" dirty="0" smtClean="0"/>
              <a:t>	Środki pozyskane poprzez podmiot będący beneficjentem z innych programów krajowych/lokalnych, pod warunkiem, że zasady realizacji tych programów nie zabraniają wnoszenia ich środków do projektu EFS (zagrożenie podwójnym finansowaniem wydatków):</a:t>
            </a:r>
          </a:p>
          <a:p>
            <a:pPr lvl="0" algn="just"/>
            <a:r>
              <a:rPr lang="pl-PL" sz="2200" dirty="0" smtClean="0"/>
              <a:t>zasady realizacji programów, z których beneficjent uzyskał środki, nie mogą zabraniać ich wykazania, jako wkładu własnego do projektów EFS (przykład: Fundusz Inicjatyw Obywatelskich);</a:t>
            </a:r>
          </a:p>
          <a:p>
            <a:pPr lvl="0" algn="just"/>
            <a:r>
              <a:rPr lang="pl-PL" sz="2200" dirty="0" smtClean="0"/>
              <a:t>beneficjent nie może angażować, jako wkład własny środków pozyskanych w ramach innych programów, w których jasno określono, że nie mogą one stanowić wkładu własnego w projektach współfinansowanych ze środków UE.</a:t>
            </a:r>
          </a:p>
          <a:p>
            <a:pPr algn="just"/>
            <a:endParaRPr lang="pl-PL" sz="2200" dirty="0"/>
          </a:p>
        </p:txBody>
      </p:sp>
    </p:spTree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Podatek VAT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algn="just"/>
            <a:r>
              <a:rPr lang="pl-PL" sz="2200" dirty="0" smtClean="0"/>
              <a:t>Podatki i inne opłaty, w szczególności podatek od towarów i usług (VAT), mogą być uznane za wydatki </a:t>
            </a:r>
            <a:r>
              <a:rPr lang="pl-PL" sz="2200" dirty="0" err="1" smtClean="0"/>
              <a:t>kwalifikowalne</a:t>
            </a:r>
            <a:r>
              <a:rPr lang="pl-PL" sz="2200" dirty="0" smtClean="0"/>
              <a:t> tylko wtedy, gdy beneficjent nie ma prawnej możliwości ich odzyskania.</a:t>
            </a:r>
          </a:p>
          <a:p>
            <a:pPr algn="just"/>
            <a:r>
              <a:rPr lang="pl-PL" sz="2200" dirty="0" smtClean="0"/>
              <a:t>Możliwość odzyskania podatku VAT rozpatruje się zgodnie </a:t>
            </a:r>
            <a:br>
              <a:rPr lang="pl-PL" sz="2200" dirty="0" smtClean="0"/>
            </a:br>
            <a:r>
              <a:rPr lang="pl-PL" sz="2200" dirty="0" smtClean="0"/>
              <a:t>z przepisami ustawy o VAT, oraz rozporządzeń do tej ustawy. </a:t>
            </a:r>
          </a:p>
          <a:p>
            <a:pPr algn="just"/>
            <a:r>
              <a:rPr lang="pl-PL" sz="2200" dirty="0" smtClean="0"/>
              <a:t>zapłacony VAT może być uznany za wydatek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 wyłącznie wówczas, gdy beneficjentowi, zgodnie z obowiązującym ustawodawstwem krajowym, nie przysługuje prawo (czyli beneficjent nie ma prawnych możliwości) do obniżenia kwoty podatku należnego o kwotę podatku naliczonego lub ubiegania się o zwrot VAT. Posiadanie wyżej wymienionego prawa(potencjalnej prawnej możliwości) wyklucza uznanie wydatku za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, nawet jeśli faktycznie zwrot nie nastąpił, np. ze względu na nie podjęcie przez beneficjenta czynności zmierzających do realizacji tego prawa. </a:t>
            </a:r>
          </a:p>
          <a:p>
            <a:endParaRPr lang="pl-PL" sz="2200" dirty="0"/>
          </a:p>
        </p:txBody>
      </p:sp>
    </p:spTree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Podatek VAT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217443"/>
          </a:xfrm>
        </p:spPr>
        <p:txBody>
          <a:bodyPr/>
          <a:lstStyle/>
          <a:p>
            <a:pPr algn="just"/>
            <a:r>
              <a:rPr lang="pl-PL" sz="2200" dirty="0" smtClean="0"/>
              <a:t> Podatek VAT w stosunku do wydatków, dla których beneficjent odlicza ten podatek częściowo wg proporcji ustalonej zgodnie z art. 90 ust.2 ustawy o VAT, jest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 Dopuszcza się sytuację, w której VAT będzie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 jedynie dla części projektu. W takiej sytuacji beneficjent jest zobowiązany zapewnić przejrzysty system rozliczania projektu, tak aby nie było wątpliwości w jakiej części oraz w jakim zakresie VAT może być uznany za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. </a:t>
            </a:r>
          </a:p>
          <a:p>
            <a:pPr algn="just"/>
            <a:r>
              <a:rPr lang="pl-PL" sz="2200" dirty="0" smtClean="0"/>
              <a:t>Beneficjent, który uzna VAT za wydatek </a:t>
            </a:r>
            <a:r>
              <a:rPr lang="pl-PL" sz="2200" dirty="0" err="1" smtClean="0"/>
              <a:t>kwalifikowalny</a:t>
            </a:r>
            <a:r>
              <a:rPr lang="pl-PL" sz="2200" dirty="0" smtClean="0"/>
              <a:t> zobowiązuje się do przedstawienia w treści wniosku o dofinansowanie szczegółowego uzasadnienia zawierającego podstawę prawną wskazującą na brak możliwości obniżenia VAT należnego o VAT naliczony zarówno na dzień sporządzania wniosku o dofinansowanie, jak również mając na uwadze planowany sposób wykorzystania w przyszłości (w okresie realizacji projektu oraz w okresie trwałości projektu) majątku wytworzonego </a:t>
            </a:r>
            <a:br>
              <a:rPr lang="pl-PL" sz="2200" dirty="0" smtClean="0"/>
            </a:br>
            <a:r>
              <a:rPr lang="pl-PL" sz="2200" dirty="0" smtClean="0"/>
              <a:t>w związku z realizacją projektu. </a:t>
            </a:r>
          </a:p>
          <a:p>
            <a:endParaRPr lang="pl-PL" sz="2200" dirty="0"/>
          </a:p>
        </p:txBody>
      </p:sp>
    </p:spTree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4000" dirty="0" smtClean="0"/>
              <a:t>Mechanizm racjonalnych usprawnień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342900" lvl="2" indent="-342900" algn="just"/>
            <a:r>
              <a:rPr lang="pl-PL" dirty="0" smtClean="0"/>
              <a:t>W odniesieniu do projektów realizowanych ze środków EFS, istnieje możliwość finansowania specyficznych usług dostosowawczych lub oddziaływania na szeroko pojętą infrastrukturę, nieprzewidzianych z góry we wniosku </a:t>
            </a:r>
            <a:br>
              <a:rPr lang="pl-PL" dirty="0" smtClean="0"/>
            </a:br>
            <a:r>
              <a:rPr lang="pl-PL" dirty="0" smtClean="0"/>
              <a:t>o dofinansowanie projektu, lecz uruchamianych wraz </a:t>
            </a:r>
            <a:br>
              <a:rPr lang="pl-PL" dirty="0" smtClean="0"/>
            </a:br>
            <a:r>
              <a:rPr lang="pl-PL" dirty="0" smtClean="0"/>
              <a:t>z pojawieniem się w projekcie (w charakterze uczestnika lub personelu) osoby z niepełnosprawnością. </a:t>
            </a:r>
          </a:p>
          <a:p>
            <a:pPr marL="342900" lvl="2" indent="-342900" algn="just"/>
            <a:r>
              <a:rPr lang="pl-PL" dirty="0" smtClean="0"/>
              <a:t>W projektach dedykowanych, w tym zorientowanych wyłącznie lub przede wszystkim na osoby z </a:t>
            </a:r>
            <a:r>
              <a:rPr lang="pl-PL" dirty="0" err="1" smtClean="0"/>
              <a:t>niepełnosprawnościami</a:t>
            </a:r>
            <a:r>
              <a:rPr lang="pl-PL" dirty="0" smtClean="0"/>
              <a:t> (np. osoby z </a:t>
            </a:r>
            <a:r>
              <a:rPr lang="pl-PL" dirty="0" err="1" smtClean="0"/>
              <a:t>niepełnosprawnościami</a:t>
            </a:r>
            <a:r>
              <a:rPr lang="pl-PL" dirty="0" smtClean="0"/>
              <a:t> sprężonymi) oraz projektach skierowanych do zamkniętej grupy uczestników, wydatki na sfinansowanie mechanizmu racjonalnych usprawnień są wskazane we wniosku </a:t>
            </a:r>
            <a:br>
              <a:rPr lang="pl-PL" dirty="0" smtClean="0"/>
            </a:br>
            <a:r>
              <a:rPr lang="pl-PL" dirty="0" smtClean="0"/>
              <a:t>o dofinansowanie projektu.</a:t>
            </a:r>
          </a:p>
          <a:p>
            <a:pPr marL="342900" lvl="2" indent="-342900" algn="just"/>
            <a:endParaRPr lang="pl-PL" dirty="0" smtClean="0"/>
          </a:p>
          <a:p>
            <a:pPr marL="342900" lvl="2" indent="-342900" algn="just"/>
            <a:endParaRPr lang="pl-PL" dirty="0" smtClean="0"/>
          </a:p>
          <a:p>
            <a:pPr algn="just"/>
            <a:endParaRPr lang="pl-PL" sz="2400" dirty="0"/>
          </a:p>
        </p:txBody>
      </p:sp>
    </p:spTree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4000" dirty="0" smtClean="0"/>
              <a:t>Mechanizm racjonalnych usprawnień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3000" dirty="0" smtClean="0"/>
              <a:t>Każde racjonalne usprawnienie wynika z relacji przynajmniej trzech czynników:</a:t>
            </a:r>
          </a:p>
          <a:p>
            <a:pPr lvl="0"/>
            <a:r>
              <a:rPr lang="pl-PL" sz="3000" dirty="0" smtClean="0"/>
              <a:t>dysfunkcji związanej z danym uczestnikiem projektu,</a:t>
            </a:r>
          </a:p>
          <a:p>
            <a:pPr lvl="0"/>
            <a:r>
              <a:rPr lang="pl-PL" sz="3000" dirty="0" smtClean="0"/>
              <a:t>barier otoczenia oraz</a:t>
            </a:r>
          </a:p>
          <a:p>
            <a:pPr lvl="0"/>
            <a:r>
              <a:rPr lang="pl-PL" sz="3000" dirty="0" smtClean="0"/>
              <a:t>charakteru usługi realizowanej w ramach projektu.</a:t>
            </a:r>
          </a:p>
          <a:p>
            <a:pPr marL="342900" lvl="2" indent="-342900" algn="just">
              <a:buNone/>
            </a:pPr>
            <a:endParaRPr lang="pl-PL" dirty="0" smtClean="0"/>
          </a:p>
          <a:p>
            <a:pPr algn="just"/>
            <a:endParaRPr lang="pl-PL" sz="2400" dirty="0"/>
          </a:p>
        </p:txBody>
      </p:sp>
    </p:spTree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sz="4000" dirty="0" smtClean="0"/>
              <a:t>Mechanizm racjonalnych usprawnień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>
              <a:buNone/>
            </a:pPr>
            <a:r>
              <a:rPr lang="pl-PL" sz="3000" dirty="0" smtClean="0"/>
              <a:t>	Łączna kwota racjonalnych usprawnień na jednego uczestnika w projekcie nie może przekroczyć 12 tys. PLN.</a:t>
            </a:r>
          </a:p>
          <a:p>
            <a:pPr marL="342900" lvl="2" indent="-342900" algn="just">
              <a:buNone/>
            </a:pPr>
            <a:r>
              <a:rPr lang="pl-PL" sz="3000" dirty="0" smtClean="0"/>
              <a:t>	</a:t>
            </a:r>
          </a:p>
          <a:p>
            <a:pPr marL="342900" lvl="2" indent="-342900" algn="just">
              <a:buNone/>
            </a:pPr>
            <a:r>
              <a:rPr lang="pl-PL" sz="3000" dirty="0" smtClean="0"/>
              <a:t>	Nowa infrastruktura wytworzona w ramach projektów powinna być zgodna z koncepcją uniwersalnego projektowania, bez możliwości odstępstw od stosowania wymagań prawnych w zakresie dostępności dla osób </a:t>
            </a:r>
            <a:br>
              <a:rPr lang="pl-PL" sz="3000" dirty="0" smtClean="0"/>
            </a:br>
            <a:r>
              <a:rPr lang="pl-PL" sz="3000" dirty="0" smtClean="0"/>
              <a:t>z niepełnosprawnością wynikających </a:t>
            </a:r>
            <a:br>
              <a:rPr lang="pl-PL" sz="3000" dirty="0" smtClean="0"/>
            </a:br>
            <a:r>
              <a:rPr lang="pl-PL" sz="3000" dirty="0" smtClean="0"/>
              <a:t>z obowiązujących przepisów budowlanych.</a:t>
            </a:r>
          </a:p>
          <a:p>
            <a:pPr algn="just">
              <a:buNone/>
            </a:pPr>
            <a:endParaRPr lang="pl-PL" sz="3000" dirty="0" smtClean="0"/>
          </a:p>
          <a:p>
            <a:pPr marL="342900" lvl="2" indent="-342900" algn="just">
              <a:buNone/>
            </a:pPr>
            <a:endParaRPr lang="pl-PL" sz="3000" dirty="0" smtClean="0"/>
          </a:p>
          <a:p>
            <a:pPr algn="just"/>
            <a:endParaRPr lang="pl-PL" sz="3000" dirty="0"/>
          </a:p>
        </p:txBody>
      </p:sp>
    </p:spTree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86700" cy="565150"/>
          </a:xfrm>
        </p:spPr>
        <p:txBody>
          <a:bodyPr/>
          <a:lstStyle/>
          <a:p>
            <a:r>
              <a:rPr lang="pl-PL" dirty="0" smtClean="0"/>
              <a:t>Konstruowanie budżetu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3" y="1196752"/>
            <a:ext cx="8208913" cy="5449853"/>
          </a:xfrm>
        </p:spPr>
        <p:txBody>
          <a:bodyPr/>
          <a:lstStyle/>
          <a:p>
            <a:pPr algn="just"/>
            <a:r>
              <a:rPr lang="pl-PL" sz="2400" dirty="0" smtClean="0"/>
              <a:t>Koszty projektu są przedstawiane we wniosku </a:t>
            </a:r>
            <a:br>
              <a:rPr lang="pl-PL" sz="2400" dirty="0" smtClean="0"/>
            </a:br>
            <a:r>
              <a:rPr lang="pl-PL" sz="2400" dirty="0" smtClean="0"/>
              <a:t>o dofinansowanie w formie budżetu zadaniowego. Dodatkowo we wniosku o dofinansowanie wykazywany jest szczegółowy budżet ze wskazaniem kosztów jednostkowych, który jest podstawą do oceny </a:t>
            </a:r>
            <a:r>
              <a:rPr lang="pl-PL" sz="2400" dirty="0" err="1" smtClean="0"/>
              <a:t>kwalifikowalności</a:t>
            </a:r>
            <a:r>
              <a:rPr lang="pl-PL" sz="2400" dirty="0" smtClean="0"/>
              <a:t> wydatków projektu na etapie oceny wniosku o dofinansowanie. </a:t>
            </a:r>
          </a:p>
          <a:p>
            <a:pPr algn="just"/>
            <a:r>
              <a:rPr lang="pl-PL" sz="2400" dirty="0" smtClean="0"/>
              <a:t>Budżet zadaniowy oznacza przedstawienie kosztów </a:t>
            </a:r>
            <a:r>
              <a:rPr lang="pl-PL" sz="2400" dirty="0" err="1" smtClean="0"/>
              <a:t>kwalifikowalnych</a:t>
            </a:r>
            <a:r>
              <a:rPr lang="pl-PL" sz="2400" dirty="0" smtClean="0"/>
              <a:t> projektu w podziale na zadania merytoryczne w ramach kosztów bezpośrednich oraz koszty pośrednie. W odniesieniu do zadań merytorycznych we wniosku o dofinansowanie wykazywany jest limit kosztów, które mogą zostać poniesione przez beneficjenta na ich realizację. </a:t>
            </a:r>
          </a:p>
        </p:txBody>
      </p:sp>
    </p:spTree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565150"/>
          </a:xfrm>
        </p:spPr>
        <p:txBody>
          <a:bodyPr/>
          <a:lstStyle/>
          <a:p>
            <a:r>
              <a:rPr lang="pl-PL" dirty="0" smtClean="0"/>
              <a:t>Konstruowanie budżetu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1" cy="4984954"/>
          </a:xfrm>
        </p:spPr>
        <p:txBody>
          <a:bodyPr/>
          <a:lstStyle/>
          <a:p>
            <a:pPr algn="just"/>
            <a:r>
              <a:rPr lang="pl-PL" sz="2400" dirty="0" smtClean="0"/>
              <a:t>Limit kosztów bezpośrednich w ramach budżetu zadaniowego </a:t>
            </a:r>
            <a:br>
              <a:rPr lang="pl-PL" sz="2400" dirty="0" smtClean="0"/>
            </a:br>
            <a:r>
              <a:rPr lang="pl-PL" sz="2400" dirty="0" smtClean="0"/>
              <a:t>na etapie wnioskowania o środki powinien wynikać ze szczegółowej kalkulacji kosztów jednostkowych wykazanej we wniosku o dofinansowanie, tj. szczegółowym budżecie projektu. </a:t>
            </a:r>
          </a:p>
          <a:p>
            <a:pPr algn="just"/>
            <a:r>
              <a:rPr lang="pl-PL" sz="2400" dirty="0" smtClean="0"/>
              <a:t>Koszty bezpośrednie w ramach projektu powinny zostać oszacowane należycie z zastosowaniem warunków i procedur </a:t>
            </a:r>
            <a:r>
              <a:rPr lang="pl-PL" sz="2400" dirty="0" err="1" smtClean="0"/>
              <a:t>kwalifikowalności</a:t>
            </a:r>
            <a:r>
              <a:rPr lang="pl-PL" sz="2400" dirty="0" smtClean="0"/>
              <a:t> określonych w wytycznych programowych oraz innych wytycznych horyzontalnych, w szczególności </a:t>
            </a:r>
            <a:br>
              <a:rPr lang="pl-PL" sz="2400" dirty="0" smtClean="0"/>
            </a:br>
            <a:r>
              <a:rPr lang="pl-PL" sz="2400" dirty="0" smtClean="0"/>
              <a:t>z uwzględnieniem w budżecie projektu stawek rynkowych. Wymagane jest od beneficjenta uzasadnienia we wniosku </a:t>
            </a:r>
            <a:br>
              <a:rPr lang="pl-PL" sz="2400" dirty="0" smtClean="0"/>
            </a:br>
            <a:r>
              <a:rPr lang="pl-PL" sz="2400" dirty="0" smtClean="0"/>
              <a:t>o dofinansowanie należytego szacowania kosztów zawartych w budżecie projektu. </a:t>
            </a: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</a:t>
            </a:r>
            <a:r>
              <a:rPr lang="pl-PL" dirty="0" err="1" smtClean="0"/>
              <a:t>kwalifikowalności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pPr algn="just"/>
            <a:r>
              <a:rPr lang="pl-PL" sz="3000" dirty="0" smtClean="0"/>
              <a:t>Okres </a:t>
            </a:r>
            <a:r>
              <a:rPr lang="pl-PL" sz="3000" dirty="0" err="1" smtClean="0"/>
              <a:t>kwalifikowalności</a:t>
            </a:r>
            <a:r>
              <a:rPr lang="pl-PL" sz="3000" dirty="0" smtClean="0"/>
              <a:t> wydatków określony jest w umowie o dofinansowanie, przy czym okres ten nie może wykraczać poza daty graniczne </a:t>
            </a:r>
          </a:p>
          <a:p>
            <a:pPr algn="just"/>
            <a:r>
              <a:rPr lang="pl-PL" sz="3000" dirty="0" smtClean="0"/>
              <a:t>Początkowa i końcowa data </a:t>
            </a:r>
            <a:r>
              <a:rPr lang="pl-PL" sz="3000" dirty="0" err="1" smtClean="0"/>
              <a:t>kwalifikowalności</a:t>
            </a:r>
            <a:r>
              <a:rPr lang="pl-PL" sz="3000" dirty="0" smtClean="0"/>
              <a:t> wydatków określona w umowie o dofinansowanie może zostać zmieniona </a:t>
            </a:r>
            <a:br>
              <a:rPr lang="pl-PL" sz="3000" dirty="0" smtClean="0"/>
            </a:br>
            <a:r>
              <a:rPr lang="pl-PL" sz="3000" dirty="0" smtClean="0"/>
              <a:t>w uzasadnionym przypadku, na wniosek beneficjenta, za zgodą właściwej instytucji będącej stroną umowy, na warunkach określonych w umowie o dofinansowanie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58850"/>
            <a:ext cx="7886700" cy="565150"/>
          </a:xfrm>
        </p:spPr>
        <p:txBody>
          <a:bodyPr/>
          <a:lstStyle/>
          <a:p>
            <a:r>
              <a:rPr lang="pl-PL" dirty="0" smtClean="0"/>
              <a:t>Konstruowanie budżetu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3" y="1661652"/>
            <a:ext cx="8280921" cy="4984954"/>
          </a:xfrm>
        </p:spPr>
        <p:txBody>
          <a:bodyPr/>
          <a:lstStyle/>
          <a:p>
            <a:pPr algn="just"/>
            <a:r>
              <a:rPr lang="pl-PL" sz="2400" dirty="0" smtClean="0"/>
              <a:t>W przypadku przedsięwzięć finansowanych lub planowanych do sfinansowania z kilku źródeł finansowania, w budżecie projektu beneficjent wskazuje i uzasadnia źródła finansowania wykazując racjonalność i efektywność wydatków oraz brak podwójnego finansowania. </a:t>
            </a:r>
          </a:p>
          <a:p>
            <a:pPr algn="just"/>
            <a:r>
              <a:rPr lang="pl-PL" sz="2400" dirty="0" smtClean="0"/>
              <a:t>We wniosku o dofinansowanie beneficjent wskazuje formę zaangażowania i szacunkowy wymiar czasu pracy personelu projektu niezbędnego do realizacji zadań merytorycznych </a:t>
            </a:r>
            <a:br>
              <a:rPr lang="pl-PL" sz="2400" dirty="0" smtClean="0"/>
            </a:br>
            <a:r>
              <a:rPr lang="pl-PL" sz="2400" dirty="0" smtClean="0"/>
              <a:t>(etat / liczba godzin), co stanowi podstawę do oceny </a:t>
            </a:r>
            <a:r>
              <a:rPr lang="pl-PL" sz="2400" dirty="0" err="1" smtClean="0"/>
              <a:t>kwalifikowalności</a:t>
            </a:r>
            <a:r>
              <a:rPr lang="pl-PL" sz="2400" dirty="0" smtClean="0"/>
              <a:t> wydatków personelu projektu na etapie wyboru projektu oraz w trakcie jego realizacji. </a:t>
            </a:r>
          </a:p>
        </p:txBody>
      </p:sp>
    </p:spTree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565150"/>
          </a:xfrm>
        </p:spPr>
        <p:txBody>
          <a:bodyPr/>
          <a:lstStyle/>
          <a:p>
            <a:r>
              <a:rPr lang="pl-PL" dirty="0" smtClean="0"/>
              <a:t>Konstruowanie budżetu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521862"/>
          </a:xfrm>
        </p:spPr>
        <p:txBody>
          <a:bodyPr/>
          <a:lstStyle/>
          <a:p>
            <a:pPr algn="just"/>
            <a:r>
              <a:rPr lang="pl-PL" sz="2400" dirty="0" smtClean="0"/>
              <a:t>Beneficjent wykazuje we wniosku o dofinansowanie swój potencjał kadrowy, o ile go posiada, przy czym jako potencjał kadrowy rozumie się powiązane z beneficjentem osoby, które zostaną zaangażowane w realizację projektu, w szczególności osoby zatrudnione na podstawie stosunku pracy, które beneficjent oddeleguje do realizacji projektu. </a:t>
            </a:r>
          </a:p>
          <a:p>
            <a:pPr algn="just"/>
            <a:r>
              <a:rPr lang="pl-PL" sz="2400" dirty="0" smtClean="0"/>
              <a:t>Wkład własny beneficjenta jest wykazywany we wniosku </a:t>
            </a:r>
            <a:br>
              <a:rPr lang="pl-PL" sz="2400" dirty="0" smtClean="0"/>
            </a:br>
            <a:r>
              <a:rPr lang="pl-PL" sz="2400" dirty="0" smtClean="0"/>
              <a:t>o dofinansowanie, przy czym to beneficjent określa formę wniesienia wkładu własnego. </a:t>
            </a:r>
          </a:p>
          <a:p>
            <a:pPr algn="just"/>
            <a:r>
              <a:rPr lang="pl-PL" sz="2400" dirty="0" smtClean="0"/>
              <a:t>IOK kreśliła ceny rynkowe w zakresie najczęściej finansowanych wydatków oraz inne wymagania, w tym oczekiwany standard (w szczególności czas trwania wsparcia, tj. liczbę dni lub godzin zegarowych lub lekcyjnych (np. 45 minut)). </a:t>
            </a:r>
          </a:p>
          <a:p>
            <a:pPr algn="just"/>
            <a:endParaRPr lang="pl-PL" sz="2400" dirty="0" smtClean="0"/>
          </a:p>
        </p:txBody>
      </p:sp>
    </p:spTree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Konstruowanie budżetu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3" y="1196752"/>
            <a:ext cx="8208913" cy="4980211"/>
          </a:xfrm>
        </p:spPr>
        <p:txBody>
          <a:bodyPr/>
          <a:lstStyle/>
          <a:p>
            <a:pPr algn="just">
              <a:buNone/>
            </a:pPr>
            <a:r>
              <a:rPr lang="pl-PL" sz="2600" dirty="0" smtClean="0"/>
              <a:t>	Przy rozliczaniu poniesionych wydatków nie jest możliwe przekroczenie łącznej kwoty wydatków </a:t>
            </a:r>
            <a:r>
              <a:rPr lang="pl-PL" sz="2600" dirty="0" err="1" smtClean="0"/>
              <a:t>kwalifikowalnych</a:t>
            </a:r>
            <a:r>
              <a:rPr lang="pl-PL" sz="2600" dirty="0" smtClean="0"/>
              <a:t> w ramach projektu wynikającej z zatwierdzonego wniosku o dofinansowanie projektu. Ponadto beneficjenta obowiązują limity wydatków wskazane </a:t>
            </a:r>
            <a:br>
              <a:rPr lang="pl-PL" sz="2600" dirty="0" smtClean="0"/>
            </a:br>
            <a:r>
              <a:rPr lang="pl-PL" sz="2600" dirty="0" smtClean="0"/>
              <a:t>w odniesieniu do każdego zadania w budżecie projektu </a:t>
            </a:r>
            <a:br>
              <a:rPr lang="pl-PL" sz="2600" dirty="0" smtClean="0"/>
            </a:br>
            <a:r>
              <a:rPr lang="pl-PL" sz="2600" dirty="0" smtClean="0"/>
              <a:t>w zatwierdzonym wniosku o dofinansowanie, przy czym poniesione wydatki nie muszą być zgodne </a:t>
            </a:r>
            <a:br>
              <a:rPr lang="pl-PL" sz="2600" dirty="0" smtClean="0"/>
            </a:br>
            <a:r>
              <a:rPr lang="pl-PL" sz="2600" dirty="0" smtClean="0"/>
              <a:t>ze szczegółowym budżetem projektu zawartym </a:t>
            </a:r>
            <a:br>
              <a:rPr lang="pl-PL" sz="2600" dirty="0" smtClean="0"/>
            </a:br>
            <a:r>
              <a:rPr lang="pl-PL" sz="2600" dirty="0" smtClean="0"/>
              <a:t>w zatwierdzonym wniosku o dofinansowanie. IP rozlicza beneficjenta ze zrealizowanych zadań w ramach projektu. </a:t>
            </a:r>
          </a:p>
        </p:txBody>
      </p:sp>
    </p:spTree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594647"/>
          </a:xfrm>
        </p:spPr>
        <p:txBody>
          <a:bodyPr/>
          <a:lstStyle/>
          <a:p>
            <a:r>
              <a:rPr lang="pl-PL" dirty="0" smtClean="0"/>
              <a:t>Koszty pośrednie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9"/>
            <a:ext cx="8136904" cy="5685542"/>
          </a:xfrm>
        </p:spPr>
        <p:txBody>
          <a:bodyPr/>
          <a:lstStyle/>
          <a:p>
            <a:pPr algn="just"/>
            <a:r>
              <a:rPr lang="pl-PL" sz="2400" dirty="0" smtClean="0"/>
              <a:t>koszty koordynatora lub kierownika projektu oraz innego personelu bezpośrednio zaangażowanego w zarządzanie projektem,</a:t>
            </a:r>
          </a:p>
          <a:p>
            <a:pPr algn="just"/>
            <a:r>
              <a:rPr lang="pl-PL" sz="2400" dirty="0" smtClean="0"/>
              <a:t>koszty zarządu,</a:t>
            </a:r>
          </a:p>
          <a:p>
            <a:pPr algn="just"/>
            <a:r>
              <a:rPr lang="pl-PL" sz="2400" dirty="0" smtClean="0"/>
              <a:t>koszty personelu obsługowego,</a:t>
            </a:r>
          </a:p>
          <a:p>
            <a:r>
              <a:rPr lang="pl-PL" sz="2400" dirty="0" smtClean="0"/>
              <a:t>koszty obsługi księgowej, </a:t>
            </a:r>
          </a:p>
          <a:p>
            <a:r>
              <a:rPr lang="pl-PL" sz="2400" dirty="0" smtClean="0"/>
              <a:t>koszty utrzymania powierzchni biurowych,</a:t>
            </a:r>
          </a:p>
          <a:p>
            <a:pPr algn="just"/>
            <a:r>
              <a:rPr lang="pl-PL" sz="2400" dirty="0" smtClean="0"/>
              <a:t>wydatki związane z otworzeniem lub prowadzeniem wyodrębnionego na rzecz projektu subkonta na rachunku bankowym lub odrębnego rachunku bankowego,</a:t>
            </a:r>
          </a:p>
          <a:p>
            <a:pPr algn="just"/>
            <a:r>
              <a:rPr lang="pl-PL" sz="2400" dirty="0" smtClean="0"/>
              <a:t>działania informacyjno-promocyjne projektu,</a:t>
            </a:r>
          </a:p>
          <a:p>
            <a:r>
              <a:rPr lang="pl-PL" sz="2400" dirty="0" smtClean="0"/>
              <a:t>amortyzacja, najem lub zakup aktywów, używanych na potrzeby personelu</a:t>
            </a:r>
          </a:p>
          <a:p>
            <a:pPr algn="just"/>
            <a:endParaRPr lang="pl-PL" sz="2400" dirty="0" smtClean="0"/>
          </a:p>
        </p:txBody>
      </p:sp>
    </p:spTree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86700" cy="594647"/>
          </a:xfrm>
        </p:spPr>
        <p:txBody>
          <a:bodyPr/>
          <a:lstStyle/>
          <a:p>
            <a:r>
              <a:rPr lang="pl-PL" dirty="0" smtClean="0"/>
              <a:t>Koszty pośrednie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7"/>
            <a:ext cx="8136904" cy="5613534"/>
          </a:xfrm>
        </p:spPr>
        <p:txBody>
          <a:bodyPr/>
          <a:lstStyle/>
          <a:p>
            <a:pPr algn="just"/>
            <a:r>
              <a:rPr lang="pl-PL" sz="2400" dirty="0" smtClean="0"/>
              <a:t>opłaty za energię elektryczną, cieplną, gazową i wodę, opłaty przesyłowe, opłaty za odprowadzanie ścieków w zakresie związanym z obsługą administracyjną projektu, </a:t>
            </a:r>
          </a:p>
          <a:p>
            <a:pPr algn="just"/>
            <a:r>
              <a:rPr lang="pl-PL" sz="2400" dirty="0" smtClean="0"/>
              <a:t>koszty usług pocztowych, telefonicznych, internetowych, kurierskich związanych z obsługą administracyjną projektu, </a:t>
            </a:r>
          </a:p>
          <a:p>
            <a:pPr algn="just"/>
            <a:r>
              <a:rPr lang="pl-PL" sz="2400" dirty="0" smtClean="0"/>
              <a:t>koszty usług powielania dokumentów związanych z obsługą administracyjną projektu, </a:t>
            </a:r>
          </a:p>
          <a:p>
            <a:pPr algn="just"/>
            <a:r>
              <a:rPr lang="pl-PL" sz="2400" dirty="0" smtClean="0"/>
              <a:t>koszty materiałów biurowych i artykułów piśmienniczych związanych z obsługą administracyjną projektu, </a:t>
            </a:r>
          </a:p>
          <a:p>
            <a:pPr algn="just"/>
            <a:r>
              <a:rPr lang="pl-PL" sz="2400" dirty="0" smtClean="0"/>
              <a:t>koszty ubezpieczeń majątkowych, </a:t>
            </a:r>
          </a:p>
          <a:p>
            <a:pPr algn="just"/>
            <a:r>
              <a:rPr lang="pl-PL" sz="2400" dirty="0" smtClean="0"/>
              <a:t>koszty ochrony, </a:t>
            </a:r>
          </a:p>
          <a:p>
            <a:pPr algn="just"/>
            <a:r>
              <a:rPr lang="pl-PL" sz="2400" dirty="0" smtClean="0"/>
              <a:t>koszty sprzątania pomieszczeń związanych z obsługą administracyjną projektu, </a:t>
            </a:r>
          </a:p>
        </p:txBody>
      </p:sp>
    </p:spTree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594647"/>
          </a:xfrm>
        </p:spPr>
        <p:txBody>
          <a:bodyPr/>
          <a:lstStyle/>
          <a:p>
            <a:r>
              <a:rPr lang="pl-PL" dirty="0" smtClean="0"/>
              <a:t>Koszty pośrednie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7"/>
            <a:ext cx="8136904" cy="5613534"/>
          </a:xfrm>
        </p:spPr>
        <p:txBody>
          <a:bodyPr/>
          <a:lstStyle/>
          <a:p>
            <a:r>
              <a:rPr lang="pl-PL" sz="2600" dirty="0" smtClean="0"/>
              <a:t>W ramach kosztów pośrednich nie są wykazywane wydatki objęte </a:t>
            </a:r>
            <a:r>
              <a:rPr lang="pl-PL" sz="2600" dirty="0" err="1" smtClean="0"/>
              <a:t>cross-financingiem</a:t>
            </a:r>
            <a:r>
              <a:rPr lang="pl-PL" sz="2600" dirty="0" smtClean="0"/>
              <a:t>.</a:t>
            </a:r>
          </a:p>
          <a:p>
            <a:pPr algn="just"/>
            <a:r>
              <a:rPr lang="pl-PL" sz="2600" dirty="0" smtClean="0"/>
              <a:t>Niedopuszczalna jest sytuacja, w której koszty pośrednie, zostaną wykazane w ramach kosztów bezpośrednich. IOK zweryfikuje, czy w ramach zadań określonych </a:t>
            </a:r>
            <a:br>
              <a:rPr lang="pl-PL" sz="2600" dirty="0" smtClean="0"/>
            </a:br>
            <a:r>
              <a:rPr lang="pl-PL" sz="2600" dirty="0" smtClean="0"/>
              <a:t>w budżecie projektu (w kosztach bezpośrednich) </a:t>
            </a:r>
            <a:br>
              <a:rPr lang="pl-PL" sz="2600" dirty="0" smtClean="0"/>
            </a:br>
            <a:r>
              <a:rPr lang="pl-PL" sz="2600" dirty="0" smtClean="0"/>
              <a:t>nie zostały wykazane koszty, które stanowią koszty pośrednie. Dodatkowo, na etapie realizacji projektu IP weryfikuje, czy w zestawieniu poniesionych wydatków bezpośrednich załączanym do wniosku o płatność nie zostały wykazane wydatki określone w wykazie wydatków pośrednich.</a:t>
            </a:r>
          </a:p>
        </p:txBody>
      </p:sp>
    </p:spTree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594647"/>
          </a:xfrm>
        </p:spPr>
        <p:txBody>
          <a:bodyPr/>
          <a:lstStyle/>
          <a:p>
            <a:r>
              <a:rPr lang="pl-PL" dirty="0" smtClean="0"/>
              <a:t>Koszty pośrednie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5541526"/>
          </a:xfrm>
        </p:spPr>
        <p:txBody>
          <a:bodyPr/>
          <a:lstStyle/>
          <a:p>
            <a:pPr algn="just">
              <a:buNone/>
            </a:pPr>
            <a:r>
              <a:rPr lang="pl-PL" sz="2600" dirty="0" smtClean="0"/>
              <a:t>	</a:t>
            </a:r>
            <a:r>
              <a:rPr lang="pl-PL" sz="2400" dirty="0" smtClean="0"/>
              <a:t>Koszty pośrednie rozliczane są wyłącznie </a:t>
            </a:r>
            <a:br>
              <a:rPr lang="pl-PL" sz="2400" dirty="0" smtClean="0"/>
            </a:br>
            <a:r>
              <a:rPr lang="pl-PL" sz="2400" dirty="0" smtClean="0"/>
              <a:t>z wykorzystaniem następujących stawek ryczałtowych: </a:t>
            </a:r>
          </a:p>
          <a:p>
            <a:pPr algn="just"/>
            <a:r>
              <a:rPr lang="pl-PL" sz="2400" dirty="0" smtClean="0"/>
              <a:t>25 % kosztów bezpośrednich* – w przypadku projektów </a:t>
            </a:r>
            <a:br>
              <a:rPr lang="pl-PL" sz="2400" dirty="0" smtClean="0"/>
            </a:br>
            <a:r>
              <a:rPr lang="pl-PL" sz="2400" dirty="0" smtClean="0"/>
              <a:t>o wartości do 830 tyś PLN włącznie, </a:t>
            </a:r>
          </a:p>
          <a:p>
            <a:pPr algn="just"/>
            <a:r>
              <a:rPr lang="pl-PL" sz="2400" dirty="0" smtClean="0"/>
              <a:t>20 % kosztów bezpośrednich* – w przypadku projektów </a:t>
            </a:r>
            <a:br>
              <a:rPr lang="pl-PL" sz="2400" dirty="0" smtClean="0"/>
            </a:br>
            <a:r>
              <a:rPr lang="pl-PL" sz="2400" dirty="0" smtClean="0"/>
              <a:t>o wartości powyżej 830 tyś PLN do 1.740 tys. PLN włącznie, </a:t>
            </a:r>
          </a:p>
          <a:p>
            <a:pPr algn="just"/>
            <a:r>
              <a:rPr lang="pl-PL" sz="2400" dirty="0" smtClean="0"/>
              <a:t>15 % kosztów bezpośrednich* – w przypadku projektów </a:t>
            </a:r>
            <a:br>
              <a:rPr lang="pl-PL" sz="2400" dirty="0" smtClean="0"/>
            </a:br>
            <a:r>
              <a:rPr lang="pl-PL" sz="2400" dirty="0" smtClean="0"/>
              <a:t>o wartości powyżej 1.740 tys. PLN do 4.550 tys. PLN włącznie, </a:t>
            </a:r>
          </a:p>
          <a:p>
            <a:pPr algn="just"/>
            <a:r>
              <a:rPr lang="pl-PL" sz="2400" dirty="0" smtClean="0"/>
              <a:t>10 % kosztów bezpośrednich* – w przypadku projektów </a:t>
            </a:r>
            <a:br>
              <a:rPr lang="pl-PL" sz="2400" dirty="0" smtClean="0"/>
            </a:br>
            <a:r>
              <a:rPr lang="pl-PL" sz="2400" dirty="0" smtClean="0"/>
              <a:t>o wartości przekraczającej 4.550 tys. PLN </a:t>
            </a:r>
          </a:p>
          <a:p>
            <a:pPr algn="just">
              <a:buNone/>
            </a:pPr>
            <a:r>
              <a:rPr lang="pl-PL" sz="2400" dirty="0" smtClean="0"/>
              <a:t>*Z pomniejszeniem kosztu racjonalnych usprawnień</a:t>
            </a:r>
          </a:p>
        </p:txBody>
      </p:sp>
    </p:spTree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Uproszczone metody rozliczania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pl-PL" sz="3000" dirty="0" smtClean="0"/>
              <a:t>	</a:t>
            </a:r>
            <a:r>
              <a:rPr lang="x-none" smtClean="0"/>
              <a:t>W projektach, których wartość wkładu publicznego (środków publicznych) nie przekracza wyrażonej w PLN równowartości 100.000 EUR (kurs Euro obowiązujący na dzień ogłoszenia konkursu wynosi </a:t>
            </a:r>
            <a:r>
              <a:rPr lang="pl-PL" dirty="0" smtClean="0"/>
              <a:t>4,1760</a:t>
            </a:r>
            <a:r>
              <a:rPr lang="pl-PL" b="1" dirty="0" smtClean="0"/>
              <a:t> </a:t>
            </a:r>
            <a:r>
              <a:rPr lang="x-none" smtClean="0"/>
              <a:t>PLN) stosowanie kwot ryczałtowych jest obligatoryjne.</a:t>
            </a:r>
            <a:endParaRPr lang="pl-PL" sz="1800" dirty="0" smtClean="0"/>
          </a:p>
          <a:p>
            <a:pPr lvl="1" algn="just"/>
            <a:r>
              <a:rPr lang="x-none" smtClean="0"/>
              <a:t> Za pomocą uproszczonych metod rozliczania wydatków rozliczane będą projekty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x-none" smtClean="0"/>
              <a:t>do </a:t>
            </a:r>
            <a:r>
              <a:rPr lang="pl-PL" dirty="0" smtClean="0"/>
              <a:t>417 </a:t>
            </a:r>
            <a:r>
              <a:rPr lang="pl-PL" dirty="0" smtClean="0"/>
              <a:t>600</a:t>
            </a:r>
            <a:r>
              <a:rPr lang="x-none" smtClean="0"/>
              <a:t>,00 PLN wartości wkładu publicznego. </a:t>
            </a:r>
            <a:endParaRPr lang="pl-PL" sz="1800" dirty="0" smtClean="0"/>
          </a:p>
          <a:p>
            <a:pPr marL="342900" lvl="2" indent="-342900" algn="just">
              <a:buNone/>
            </a:pPr>
            <a:endParaRPr lang="pl-PL" sz="3000" dirty="0" smtClean="0"/>
          </a:p>
          <a:p>
            <a:pPr algn="just"/>
            <a:endParaRPr lang="pl-PL" sz="3000" dirty="0"/>
          </a:p>
        </p:txBody>
      </p:sp>
    </p:spTree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Uproszczone metody rozliczania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pl-PL" sz="3200" dirty="0" smtClean="0"/>
              <a:t>	Od momentu zawarcia umowy o dofinansowanie nie ma możliwości zmiany sposobu rozliczenia wydatków uproszczoną metodą na rozliczenie na podstawie faktycznie poniesionych wydatków i odwrotnie.</a:t>
            </a:r>
            <a:endParaRPr lang="pl-PL" sz="3000" dirty="0" smtClean="0"/>
          </a:p>
          <a:p>
            <a:pPr algn="just"/>
            <a:endParaRPr lang="pl-PL" sz="3000" dirty="0"/>
          </a:p>
        </p:txBody>
      </p:sp>
    </p:spTree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Uproszczone metody rozliczania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1" algn="just"/>
            <a:r>
              <a:rPr lang="pl-PL" sz="3200" dirty="0" smtClean="0"/>
              <a:t>	</a:t>
            </a:r>
            <a:r>
              <a:rPr lang="x-none" smtClean="0"/>
              <a:t>Kwotą ryczałtową jest kwota uzgodniona za wykonanie określonego w projekcie zadania na etapie zatwierdzenia wniosku o dofinansowanie projektu. Jedno zadanie stanowi jedną kwotę ryczałtową.</a:t>
            </a:r>
            <a:endParaRPr lang="pl-PL" dirty="0" smtClean="0"/>
          </a:p>
          <a:p>
            <a:pPr lvl="1" algn="just"/>
            <a:r>
              <a:rPr lang="x-none" smtClean="0"/>
              <a:t> W przypadku projektów rozliczanych z zastosowaniem kwot ryczałtowych, IP RPO WSL 2014-2020 nie dopuszcza możliwości, iż jedynie część z zadań w ramach projektu jest rozliczana kwotami ryczałtowymi, natomiast pozostałe zadania na podstawie rzeczywiście poniesionych wydatków.</a:t>
            </a:r>
            <a:endParaRPr lang="pl-PL" dirty="0" smtClean="0"/>
          </a:p>
          <a:p>
            <a:pPr lvl="1" algn="just">
              <a:buNone/>
            </a:pPr>
            <a:endParaRPr lang="pl-PL" sz="3000" dirty="0"/>
          </a:p>
        </p:txBody>
      </p: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</a:t>
            </a:r>
            <a:r>
              <a:rPr lang="pl-PL" dirty="0" err="1" smtClean="0"/>
              <a:t>kwalifikowalności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pl-PL" sz="2800" dirty="0" smtClean="0"/>
              <a:t>Możliwe jest ponoszenie wydatków po okresie </a:t>
            </a:r>
            <a:r>
              <a:rPr lang="pl-PL" sz="2800" dirty="0" err="1" smtClean="0"/>
              <a:t>kwalifikowalności</a:t>
            </a:r>
            <a:r>
              <a:rPr lang="pl-PL" sz="2800" dirty="0" smtClean="0"/>
              <a:t> wydatków określonym w umowie </a:t>
            </a:r>
            <a:br>
              <a:rPr lang="pl-PL" sz="2800" dirty="0" smtClean="0"/>
            </a:br>
            <a:r>
              <a:rPr lang="pl-PL" sz="2800" dirty="0" smtClean="0"/>
              <a:t>o dofinansowanie, pod warunkiem, że wydatki te odnoszą się do okresu realizacji projektu, zostaną poniesione do 31 grudnia 2023 r. oraz zostaną uwzględnione we wniosku o płatność końcową.</a:t>
            </a:r>
          </a:p>
          <a:p>
            <a:pPr algn="just"/>
            <a:r>
              <a:rPr lang="pl-PL" sz="2800" dirty="0" smtClean="0"/>
              <a:t>Wydatki poniesione przed podpisaniem umowy </a:t>
            </a:r>
            <a:br>
              <a:rPr lang="pl-PL" sz="2800" dirty="0" smtClean="0"/>
            </a:br>
            <a:r>
              <a:rPr lang="pl-PL" sz="2800" dirty="0" smtClean="0"/>
              <a:t>o dofinansowanie mogą zostać uznane za </a:t>
            </a:r>
            <a:r>
              <a:rPr lang="pl-PL" sz="2800" dirty="0" err="1" smtClean="0"/>
              <a:t>kwalifikowalne</a:t>
            </a:r>
            <a:r>
              <a:rPr lang="pl-PL" sz="2800" dirty="0" smtClean="0"/>
              <a:t> wyłącznie w przypadku spełnienia warunków </a:t>
            </a:r>
            <a:r>
              <a:rPr lang="pl-PL" sz="2800" dirty="0" err="1" smtClean="0"/>
              <a:t>kwalifikowalności</a:t>
            </a:r>
            <a:r>
              <a:rPr lang="pl-PL" sz="2800" dirty="0" smtClean="0"/>
              <a:t> określonych </a:t>
            </a:r>
            <a:br>
              <a:rPr lang="pl-PL" sz="2800" dirty="0" smtClean="0"/>
            </a:br>
            <a:r>
              <a:rPr lang="pl-PL" sz="2800" dirty="0" smtClean="0"/>
              <a:t>w Wytycznych i umowie o dofinansowanie.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Uproszczone metody rozliczania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5001419"/>
          </a:xfrm>
        </p:spPr>
        <p:txBody>
          <a:bodyPr/>
          <a:lstStyle/>
          <a:p>
            <a:pPr lvl="1" algn="just">
              <a:buNone/>
            </a:pPr>
            <a:r>
              <a:rPr lang="pl-PL" sz="3200" dirty="0" smtClean="0"/>
              <a:t>	</a:t>
            </a:r>
            <a:r>
              <a:rPr lang="pl-PL" dirty="0" smtClean="0"/>
              <a:t>Do każdej kwoty ryczałtowej należy przypisać odpowiednie wskaźniki z części E wniosku (wszystkie wskaźniki z części E muszą zostać rozpisane w ramach kwot ryczałtowych). Ponadto, jeśli wskaźniki z części E są niewystarczające do pomiaru realizacji działań w ramach każdej kwoty ryczałtowej, należy określić dodatkowe wskaźniki dla kwoty ryczałtowej. Osiągnięcie wyznaczonych wartości docelowych wskaźników będzie stanowić podstawę do kwalifikowania wydatków objętych daną kwotą ryczałtową i w związku z tym uznania tej kwoty.</a:t>
            </a:r>
            <a:endParaRPr lang="pl-PL" dirty="0"/>
          </a:p>
        </p:txBody>
      </p:sp>
    </p:spTree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Uproszczone metody rozliczania wydatków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686800" cy="5001419"/>
          </a:xfrm>
        </p:spPr>
        <p:txBody>
          <a:bodyPr/>
          <a:lstStyle/>
          <a:p>
            <a:pPr lvl="1" algn="just">
              <a:buNone/>
            </a:pPr>
            <a:r>
              <a:rPr lang="pl-PL" sz="2600" dirty="0" smtClean="0"/>
              <a:t>	</a:t>
            </a:r>
            <a:r>
              <a:rPr lang="x-none" sz="2600" smtClean="0"/>
              <a:t> Wydatki rozliczane uproszczoną metodą są traktowane, jako wydatki poniesione. Nie ma obowiązku zbierania ani opisywania dokumentów księgowych w ramach projektu na potwierdzenie ich poniesienia, jednak IP RPO WSL 2014-2020 będąca stroną umowy uzgadnia z wnioskodawcą warunki kwalifikowalności kosztów, w szczególności ustala dokumentację, potwierdzającą wykonanie rezultatów, produktów lub zrealizowanie działań zgodnie z zatwierdzonym wnioskiem o dofinansowanie projektu. Weryfikacja wydatków zadeklarowanych według uproszczonych metod dokonywana jest w oparciu o faktyczny postęp realizacji projektu i osiągnięte wskaźniki produktu i rezultatu.</a:t>
            </a:r>
            <a:endParaRPr lang="pl-PL" sz="2600" dirty="0" smtClean="0"/>
          </a:p>
          <a:p>
            <a:pPr lvl="1" algn="just">
              <a:buNone/>
            </a:pPr>
            <a:endParaRPr lang="pl-PL" sz="2600" dirty="0"/>
          </a:p>
        </p:txBody>
      </p:sp>
    </p:spTree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973" y="404664"/>
            <a:ext cx="8790039" cy="936104"/>
          </a:xfrm>
        </p:spPr>
        <p:txBody>
          <a:bodyPr/>
          <a:lstStyle/>
          <a:p>
            <a:r>
              <a:rPr lang="pl-PL" sz="4000" dirty="0" smtClean="0"/>
              <a:t>Środki trwałe </a:t>
            </a:r>
            <a:br>
              <a:rPr lang="pl-PL" sz="4000" dirty="0" smtClean="0"/>
            </a:br>
            <a:r>
              <a:rPr lang="pl-PL" sz="4000" dirty="0" smtClean="0"/>
              <a:t>oraz wartości niematerialne i prawne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5"/>
            <a:ext cx="8352928" cy="5171654"/>
          </a:xfrm>
        </p:spPr>
        <p:txBody>
          <a:bodyPr/>
          <a:lstStyle/>
          <a:p>
            <a:pPr algn="just"/>
            <a:r>
              <a:rPr lang="pl-PL" sz="2400" dirty="0" smtClean="0"/>
              <a:t>Koszty pozyskania środków trwałych lub wartości niematerialnych i prawnych niezbędnych do realizacji projektu </a:t>
            </a:r>
            <a:r>
              <a:rPr lang="pl-PL" sz="2400" smtClean="0"/>
              <a:t>mogą zostać uznane </a:t>
            </a:r>
            <a:r>
              <a:rPr lang="pl-PL" sz="2400" dirty="0" smtClean="0"/>
              <a:t>za </a:t>
            </a:r>
            <a:r>
              <a:rPr lang="pl-PL" sz="2400" dirty="0" err="1" smtClean="0"/>
              <a:t>kwalifikowalne</a:t>
            </a:r>
            <a:r>
              <a:rPr lang="pl-PL" sz="2400" dirty="0" smtClean="0"/>
              <a:t>, o ile we wniosku o dofinansowanie zostanie uzasadniona konieczność pozyskania środków trwałych lub wartości niematerialnych i prawnych niezbędnych do realizacji projektu z zastosowaniem najbardziej efektywnej dla danego przypadku metody (zakup, amortyzacja, leasing itp.), uwzględniając przedmiot i cel danego projektu; wymóg dotyczy wyłącznie środków trwałych </a:t>
            </a:r>
            <a:br>
              <a:rPr lang="pl-PL" sz="2400" dirty="0" smtClean="0"/>
            </a:br>
            <a:r>
              <a:rPr lang="pl-PL" sz="2400" dirty="0" smtClean="0"/>
              <a:t>o wartości początkowej równej lub wyższej niż 3 500 PLN netto. </a:t>
            </a:r>
          </a:p>
          <a:p>
            <a:r>
              <a:rPr lang="pl-PL" sz="2400" dirty="0" smtClean="0"/>
              <a:t>Koszty pozyskania środków trwałych są wskazane w zatwierdzonym wniosku o dofinansowanie. </a:t>
            </a:r>
          </a:p>
        </p:txBody>
      </p:sp>
    </p:spTree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5" y="404664"/>
            <a:ext cx="8352929" cy="933450"/>
          </a:xfrm>
        </p:spPr>
        <p:txBody>
          <a:bodyPr/>
          <a:lstStyle/>
          <a:p>
            <a:r>
              <a:rPr lang="pl-PL" sz="4000" dirty="0" smtClean="0"/>
              <a:t>Środki trwałe </a:t>
            </a:r>
            <a:br>
              <a:rPr lang="pl-PL" sz="4000" dirty="0" smtClean="0"/>
            </a:br>
            <a:r>
              <a:rPr lang="pl-PL" sz="4000" dirty="0" smtClean="0"/>
              <a:t>oraz wartości niematerialne i prawne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53265"/>
            <a:ext cx="8280920" cy="4503173"/>
          </a:xfrm>
        </p:spPr>
        <p:txBody>
          <a:bodyPr/>
          <a:lstStyle/>
          <a:p>
            <a:pPr algn="just"/>
            <a:r>
              <a:rPr lang="pl-PL" sz="2400" dirty="0" smtClean="0"/>
              <a:t>uzasadnienie konieczności pozyskania środków trwałych oraz wartości niematerialnych i prawnych niezbędnych do realizacji projektu, uwzględnia w szczególności: </a:t>
            </a:r>
          </a:p>
          <a:p>
            <a:pPr lvl="1"/>
            <a:r>
              <a:rPr lang="pl-PL" sz="2000" dirty="0" smtClean="0"/>
              <a:t>okres realizacji projektu, </a:t>
            </a:r>
          </a:p>
          <a:p>
            <a:pPr lvl="1" algn="just"/>
            <a:r>
              <a:rPr lang="pl-PL" sz="2000" dirty="0" smtClean="0"/>
              <a:t>tożsame lub zbliżone do planowanych do pozyskania w ramach projektu środki trwałe lub wartości niematerialne i prawne będące w posiadaniu beneficjenta, w tym środki trwałe lub wartości niematerialne i prawne nabyte w ramach projektów współfinansowanych ze środków publicznych, </a:t>
            </a:r>
          </a:p>
          <a:p>
            <a:pPr lvl="1"/>
            <a:r>
              <a:rPr lang="pl-PL" sz="2000" dirty="0" smtClean="0"/>
              <a:t>wybór metody pozyskania środków trwałych oraz wartości niematerialnych i prawnych niezbędnych do realizacji projektu. </a:t>
            </a:r>
          </a:p>
        </p:txBody>
      </p:sp>
    </p:spTree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5"/>
            <a:ext cx="8352928" cy="5171654"/>
          </a:xfrm>
        </p:spPr>
        <p:txBody>
          <a:bodyPr/>
          <a:lstStyle/>
          <a:p>
            <a:pPr algn="just">
              <a:buNone/>
            </a:pPr>
            <a:r>
              <a:rPr lang="pl-PL" sz="2800" dirty="0" smtClean="0"/>
              <a:t>	Środki trwałe, ze względu na sposób ich wykorzystania w ramach i na rzecz projektu, dzielą się na: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800" dirty="0" smtClean="0"/>
              <a:t>środki trwałe bezpośrednio powiązane z przedmiotem projektu (np. wyposażenie pracowni komputerowych w szkole),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l-PL" sz="2800" dirty="0" smtClean="0"/>
              <a:t>środki trwałe wykorzystywane w celu wspomagania procesu wdrażania projektu (np. rzutnik na szkolenia). </a:t>
            </a:r>
          </a:p>
          <a:p>
            <a:pPr algn="just"/>
            <a:r>
              <a:rPr lang="pl-PL" sz="2800" dirty="0" smtClean="0"/>
              <a:t>Wydatki te mogą być uznane za </a:t>
            </a:r>
            <a:r>
              <a:rPr lang="pl-PL" sz="2800" dirty="0" err="1" smtClean="0"/>
              <a:t>kwalifikowalne</a:t>
            </a:r>
            <a:r>
              <a:rPr lang="pl-PL" sz="2800" dirty="0" smtClean="0"/>
              <a:t> pod warunkiem ich bezpośredniego wskazania we wniosku </a:t>
            </a:r>
            <a:br>
              <a:rPr lang="pl-PL" sz="2800" dirty="0" smtClean="0"/>
            </a:br>
            <a:r>
              <a:rPr lang="pl-PL" sz="2800" dirty="0" smtClean="0"/>
              <a:t>o dofinansowanie wraz z uzasadnieniem dla konieczności ich zakupu</a:t>
            </a:r>
          </a:p>
        </p:txBody>
      </p:sp>
    </p:spTree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819" y="958850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 (a)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40077"/>
            <a:ext cx="8208912" cy="4316361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Wydatki poniesione na zakup środków trwałych, o których mowa w </a:t>
            </a:r>
            <a:r>
              <a:rPr lang="pl-PL" dirty="0" err="1" smtClean="0"/>
              <a:t>pkt</a:t>
            </a:r>
            <a:r>
              <a:rPr lang="pl-PL" dirty="0" smtClean="0"/>
              <a:t> a, </a:t>
            </a:r>
            <a:r>
              <a:rPr lang="pl-PL" dirty="0" err="1" smtClean="0"/>
              <a:t>a</a:t>
            </a:r>
            <a:r>
              <a:rPr lang="pl-PL" dirty="0" smtClean="0"/>
              <a:t> także koszty ich dostawy, montażu i uruchomienia, mogą być </a:t>
            </a:r>
            <a:r>
              <a:rPr lang="pl-PL" dirty="0" err="1" smtClean="0"/>
              <a:t>kwalifikowalne</a:t>
            </a:r>
            <a:r>
              <a:rPr lang="pl-PL" dirty="0" smtClean="0"/>
              <a:t> w całości lub części swojej wartości zgodnie ze wskazaniem beneficjenta opartym o faktyczne wykorzystanie środka trwałego na potrzeby projektu. </a:t>
            </a:r>
          </a:p>
        </p:txBody>
      </p:sp>
    </p:spTree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 (b)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955631"/>
          </a:xfrm>
        </p:spPr>
        <p:txBody>
          <a:bodyPr/>
          <a:lstStyle/>
          <a:p>
            <a:pPr algn="just"/>
            <a:r>
              <a:rPr lang="pl-PL" sz="2400" dirty="0" smtClean="0"/>
              <a:t>Wydatki poniesione na zakup środków trwałych, o których mowa w </a:t>
            </a:r>
            <a:r>
              <a:rPr lang="pl-PL" sz="2400" dirty="0" err="1" smtClean="0"/>
              <a:t>pkt</a:t>
            </a:r>
            <a:r>
              <a:rPr lang="pl-PL" sz="2400" dirty="0" smtClean="0"/>
              <a:t> b, mogą być </a:t>
            </a:r>
            <a:r>
              <a:rPr lang="pl-PL" sz="2400" dirty="0" err="1" smtClean="0"/>
              <a:t>kwalifikowalne</a:t>
            </a:r>
            <a:r>
              <a:rPr lang="pl-PL" sz="2400" dirty="0" smtClean="0"/>
              <a:t> wyłącznie </a:t>
            </a:r>
            <a:br>
              <a:rPr lang="pl-PL" sz="2400" dirty="0" smtClean="0"/>
            </a:br>
            <a:r>
              <a:rPr lang="pl-PL" sz="2400" dirty="0" smtClean="0"/>
              <a:t>w wysokości odpowiadającej odpisom amortyzacyjnym </a:t>
            </a:r>
            <a:br>
              <a:rPr lang="pl-PL" sz="2400" dirty="0" smtClean="0"/>
            </a:br>
            <a:r>
              <a:rPr lang="pl-PL" sz="2400" dirty="0" smtClean="0"/>
              <a:t>za okres, w którym były one wykorzystywane na rzecz projektu. W takim przypadku rozlicza się odpisy amortyzacyjne.</a:t>
            </a:r>
          </a:p>
          <a:p>
            <a:pPr algn="just"/>
            <a:r>
              <a:rPr lang="pl-PL" sz="2400" dirty="0" smtClean="0"/>
              <a:t>Jeżeli środki trwałe, o których mowa w </a:t>
            </a:r>
            <a:r>
              <a:rPr lang="pl-PL" sz="2400" dirty="0" err="1" smtClean="0"/>
              <a:t>pkt</a:t>
            </a:r>
            <a:r>
              <a:rPr lang="pl-PL" sz="2400" dirty="0" smtClean="0"/>
              <a:t> b, wykorzystywane są także do innych zadań niż założone w projekcie, wydatki na ich zakup kwalifikują się do współfinansowania w wysokości odpowiadającej odpisom amortyzacyjnym dokonanym w okresie realizacji projektu, proporcjonalnie do ich wykorzystania w celu realizacji projektu. </a:t>
            </a:r>
          </a:p>
        </p:txBody>
      </p:sp>
    </p:spTree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76672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5099647"/>
          </a:xfrm>
        </p:spPr>
        <p:txBody>
          <a:bodyPr/>
          <a:lstStyle/>
          <a:p>
            <a:pPr algn="just"/>
            <a:r>
              <a:rPr lang="pl-PL" sz="2200" dirty="0" smtClean="0"/>
              <a:t>W ramach projektów współfinansowanych z EFS wartość wydatków poniesionych na zakup środków trwałych o wartości jednostkowej równej i wyższej niż 3500 PLN netto w ramach kosztów bezpośrednich projektu oraz wydatków w ramach </a:t>
            </a:r>
            <a:r>
              <a:rPr lang="pl-PL" sz="2200" dirty="0" err="1" smtClean="0"/>
              <a:t>cross-financingu</a:t>
            </a:r>
            <a:r>
              <a:rPr lang="pl-PL" sz="2200" dirty="0" smtClean="0"/>
              <a:t> nie może łącznie przekroczyć 10% wydatków projektu. </a:t>
            </a:r>
            <a:br>
              <a:rPr lang="pl-PL" sz="2200" dirty="0" smtClean="0"/>
            </a:br>
            <a:r>
              <a:rPr lang="pl-PL" sz="2200" dirty="0" smtClean="0"/>
              <a:t>Wydatki ponoszone na zakup środków trwałych oraz </a:t>
            </a:r>
            <a:r>
              <a:rPr lang="pl-PL" sz="2200" dirty="0" err="1" smtClean="0"/>
              <a:t>cross-financing</a:t>
            </a:r>
            <a:r>
              <a:rPr lang="pl-PL" sz="2200" dirty="0" smtClean="0"/>
              <a:t> powyżej dopuszczalnej kwoty określonej w zatwierdzonym wniosku o dofinansowanie projektu są </a:t>
            </a:r>
            <a:r>
              <a:rPr lang="pl-PL" sz="2200" dirty="0" err="1" smtClean="0"/>
              <a:t>niekwalifikowalne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Środki trwałe nabyte w ramach projektu po zakończeniu jego realizacji są wykorzystywane na działalność statutową beneficjenta lub mogą zostać przekazane nieodpłatnie podmiotowi niedziałającemu dla zysku. </a:t>
            </a:r>
          </a:p>
        </p:txBody>
      </p:sp>
    </p:spTree>
  </p:cSld>
  <p:clrMapOvr>
    <a:masterClrMapping/>
  </p:clrMapOvr>
  <p:transition spd="slow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7819" y="958850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458065"/>
            <a:ext cx="8064896" cy="3779247"/>
          </a:xfrm>
        </p:spPr>
        <p:txBody>
          <a:bodyPr/>
          <a:lstStyle/>
          <a:p>
            <a:pPr algn="just"/>
            <a:r>
              <a:rPr lang="pl-PL" sz="2400" dirty="0" smtClean="0"/>
              <a:t>Wydatki związane z zakupem środków trwałych i wartości niematerialnych i prawnych kwalifikują się do współfinansowania pod warunkiem, że wartości te będą ujęte w ewidencji księgowej. </a:t>
            </a:r>
          </a:p>
        </p:txBody>
      </p:sp>
    </p:spTree>
  </p:cSld>
  <p:clrMapOvr>
    <a:masterClrMapping/>
  </p:clrMapOvr>
  <p:transition spd="slow">
    <p:pull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39200" cy="933450"/>
          </a:xfrm>
        </p:spPr>
        <p:txBody>
          <a:bodyPr/>
          <a:lstStyle/>
          <a:p>
            <a:r>
              <a:rPr lang="pl-PL" sz="4000" dirty="0" smtClean="0"/>
              <a:t>Zakup środków trwałych i wartości niematerialnych i prawnych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56619"/>
            <a:ext cx="8136904" cy="4699820"/>
          </a:xfrm>
        </p:spPr>
        <p:txBody>
          <a:bodyPr/>
          <a:lstStyle/>
          <a:p>
            <a:pPr algn="just"/>
            <a:r>
              <a:rPr lang="pl-PL" sz="2400" dirty="0" smtClean="0"/>
              <a:t>Wydatki poniesione na zakup używanych środków trwałych są </a:t>
            </a:r>
            <a:r>
              <a:rPr lang="pl-PL" sz="2400" dirty="0" err="1" smtClean="0"/>
              <a:t>kwalifikowalne</a:t>
            </a:r>
            <a:r>
              <a:rPr lang="pl-PL" sz="2400" dirty="0" smtClean="0"/>
              <a:t>, jeśli spełnione są wszystkie wymienione poniżej warunki: </a:t>
            </a:r>
          </a:p>
          <a:p>
            <a:pPr lvl="1" algn="just"/>
            <a:r>
              <a:rPr lang="pl-PL" sz="2000" dirty="0" smtClean="0"/>
              <a:t>sprzedający środek trwały wystawił deklarację określającą jego pochodzenie, </a:t>
            </a:r>
          </a:p>
          <a:p>
            <a:pPr lvl="1" algn="just"/>
            <a:r>
              <a:rPr lang="pl-PL" sz="2000" dirty="0" smtClean="0"/>
              <a:t>sprzedający środek trwały potwierdził w deklaracji, że dany środek nie był </a:t>
            </a:r>
            <a:br>
              <a:rPr lang="pl-PL" sz="2000" dirty="0" smtClean="0"/>
            </a:br>
            <a:r>
              <a:rPr lang="pl-PL" sz="2000" dirty="0" smtClean="0"/>
              <a:t>w okresie poprzednich 7 lat (10 lat w przypadku nieruchomości) współfinansowany z pomocy UE lub w ramach dotacji z krajowych środków publicznych, </a:t>
            </a:r>
          </a:p>
          <a:p>
            <a:pPr lvl="1" algn="just"/>
            <a:r>
              <a:rPr lang="pl-PL" sz="2000" dirty="0" smtClean="0"/>
              <a:t>cena zakupu używanego środka trwałego nie przekracza jego wartości rynkowej i jest niższa niż koszt podobnego nowego sprzętu.</a:t>
            </a: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Wkład własny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pl-PL" sz="2400" b="1" dirty="0" smtClean="0"/>
              <a:t>Minimalny udział wkładu własnego w finansowaniu wydatków </a:t>
            </a:r>
            <a:r>
              <a:rPr lang="pl-PL" sz="2400" b="1" dirty="0" err="1" smtClean="0"/>
              <a:t>kwalifikowalnych</a:t>
            </a:r>
            <a:r>
              <a:rPr lang="pl-PL" sz="2400" b="1" dirty="0" smtClean="0"/>
              <a:t> projektu stanowi 5% wartości projektu</a:t>
            </a:r>
            <a:r>
              <a:rPr lang="pl-PL" sz="2400" dirty="0" smtClean="0"/>
              <a:t>.</a:t>
            </a:r>
          </a:p>
          <a:p>
            <a:pPr algn="just"/>
            <a:endParaRPr lang="pl-PL" sz="2400" b="1" dirty="0" smtClean="0"/>
          </a:p>
          <a:p>
            <a:pPr algn="just"/>
            <a:r>
              <a:rPr lang="pl-PL" sz="2400" b="1" dirty="0" smtClean="0"/>
              <a:t>Wkład własny wnioskodawcy jest wykazywany </a:t>
            </a:r>
            <a:br>
              <a:rPr lang="pl-PL" sz="2400" b="1" dirty="0" smtClean="0"/>
            </a:br>
            <a:r>
              <a:rPr lang="pl-PL" sz="2400" b="1" dirty="0" smtClean="0"/>
              <a:t>we wniosku o dofinansowanie projektu, przy czym to wnioskodawca określa formę wniesienia wkładu własnego.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ransition spd="slow">
    <p:pull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4632" y="476672"/>
            <a:ext cx="8829368" cy="933450"/>
          </a:xfrm>
        </p:spPr>
        <p:txBody>
          <a:bodyPr/>
          <a:lstStyle/>
          <a:p>
            <a:r>
              <a:rPr lang="pl-PL" sz="4000" dirty="0" smtClean="0"/>
              <a:t>Warunki </a:t>
            </a:r>
            <a:r>
              <a:rPr lang="pl-PL" sz="4000" dirty="0" err="1" smtClean="0"/>
              <a:t>kwalifikowalności</a:t>
            </a:r>
            <a:r>
              <a:rPr lang="pl-PL" sz="4000" dirty="0" smtClean="0"/>
              <a:t> amortyzacji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61652"/>
            <a:ext cx="8208912" cy="4984954"/>
          </a:xfrm>
        </p:spPr>
        <p:txBody>
          <a:bodyPr/>
          <a:lstStyle/>
          <a:p>
            <a:pPr algn="just"/>
            <a:r>
              <a:rPr lang="pl-PL" sz="2400" dirty="0" smtClean="0"/>
              <a:t>Odpisy amortyzacyjne dotyczą środków trwałych oraz wartości niematerialnych i prawnych, które są niezbędne do prawidłowej realizacji projektu i bezpośrednio wykorzystywane do jego wdrażania, </a:t>
            </a:r>
          </a:p>
          <a:p>
            <a:pPr algn="just"/>
            <a:r>
              <a:rPr lang="pl-PL" sz="2400" dirty="0" err="1" smtClean="0"/>
              <a:t>kwalifikowalna</a:t>
            </a:r>
            <a:r>
              <a:rPr lang="pl-PL" sz="2400" dirty="0" smtClean="0"/>
              <a:t> wartość odpisów amortyzacyjnych odnosi się wyłącznie do okresu realizacji danego projektu, </a:t>
            </a:r>
          </a:p>
          <a:p>
            <a:pPr algn="just"/>
            <a:r>
              <a:rPr lang="pl-PL" sz="2400" dirty="0" smtClean="0"/>
              <a:t>odpisy amortyzacyjne zostały dokonane zgodnie z właściwymi przepisami prawa krajowego,</a:t>
            </a:r>
          </a:p>
          <a:p>
            <a:pPr algn="just"/>
            <a:r>
              <a:rPr lang="pl-PL" sz="2400" dirty="0" smtClean="0"/>
              <a:t>wydatki poniesione na zakup środków trwałych oraz wartości niematerialnych i prawnych nie zostały zgłoszone jako wydatki </a:t>
            </a:r>
            <a:r>
              <a:rPr lang="pl-PL" sz="2400" dirty="0" err="1" smtClean="0"/>
              <a:t>kwalifikowalne</a:t>
            </a:r>
            <a:r>
              <a:rPr lang="pl-PL" sz="2400" dirty="0" smtClean="0"/>
              <a:t> projektu, ani też ich zakup nie był współfinansowany ze środków unijnych.</a:t>
            </a:r>
          </a:p>
        </p:txBody>
      </p:sp>
    </p:spTree>
  </p:cSld>
  <p:clrMapOvr>
    <a:masterClrMapping/>
  </p:clrMapOvr>
  <p:transition spd="slow">
    <p:pull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29368" cy="933450"/>
          </a:xfrm>
        </p:spPr>
        <p:txBody>
          <a:bodyPr/>
          <a:lstStyle/>
          <a:p>
            <a:r>
              <a:rPr lang="pl-PL" sz="4000" dirty="0" smtClean="0"/>
              <a:t>Warunki </a:t>
            </a:r>
            <a:r>
              <a:rPr lang="pl-PL" sz="4000" dirty="0" err="1" smtClean="0"/>
              <a:t>kwalifikowalności</a:t>
            </a:r>
            <a:r>
              <a:rPr lang="pl-PL" sz="4000" dirty="0" smtClean="0"/>
              <a:t> amortyzacji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5305838"/>
          </a:xfrm>
        </p:spPr>
        <p:txBody>
          <a:bodyPr/>
          <a:lstStyle/>
          <a:p>
            <a:pPr algn="just"/>
            <a:r>
              <a:rPr lang="pl-PL" sz="2400" dirty="0" smtClean="0"/>
              <a:t>Odpisy amortyzacyjne dotyczą środków trwałych oraz wartości niematerialnych i prawnych, które zostały zakupione w sposób racjonalny i efektywny, tj. ich ceny nie są zawyżone w stosunku do cen i stawek rynkowych,</a:t>
            </a:r>
          </a:p>
          <a:p>
            <a:pPr algn="just"/>
            <a:r>
              <a:rPr lang="pl-PL" sz="2400" dirty="0" smtClean="0"/>
              <a:t>w przypadku, gdy środki trwałe oraz wartości niematerialne </a:t>
            </a:r>
            <a:br>
              <a:rPr lang="pl-PL" sz="2400" dirty="0" smtClean="0"/>
            </a:br>
            <a:r>
              <a:rPr lang="pl-PL" sz="2400" dirty="0" smtClean="0"/>
              <a:t>i prawne wykorzystywane są także w innych celach niż realizacja projektu, </a:t>
            </a:r>
            <a:r>
              <a:rPr lang="pl-PL" sz="2400" dirty="0" err="1" smtClean="0"/>
              <a:t>kwalifikowalna</a:t>
            </a:r>
            <a:r>
              <a:rPr lang="pl-PL" sz="2400" dirty="0" smtClean="0"/>
              <a:t> jest tylko ta część odpisu amortyzacyjnego, która odpowiada proporcji wykorzystania aktywów w celu realizacji projektu. Wartość rezydualna (księgowa wartość likwidacyjna) środków trwałych oraz wartości niematerialnych i prawnych po zakończeniu realizacji projektu nie jest wydatkiem </a:t>
            </a:r>
            <a:r>
              <a:rPr lang="pl-PL" sz="2400" dirty="0" err="1" smtClean="0"/>
              <a:t>kwalifikowalnym</a:t>
            </a:r>
            <a:r>
              <a:rPr lang="pl-PL" sz="2400" dirty="0" smtClean="0"/>
              <a:t>. </a:t>
            </a:r>
          </a:p>
        </p:txBody>
      </p:sp>
    </p:spTree>
  </p:cSld>
  <p:clrMapOvr>
    <a:masterClrMapping/>
  </p:clrMapOvr>
  <p:transition spd="slow">
    <p:pull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712634"/>
          </a:xfrm>
        </p:spPr>
        <p:txBody>
          <a:bodyPr/>
          <a:lstStyle/>
          <a:p>
            <a:r>
              <a:rPr lang="pl-PL" dirty="0" err="1" smtClean="0"/>
              <a:t>Cross-financing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5" y="1124744"/>
            <a:ext cx="8208912" cy="5492366"/>
          </a:xfrm>
        </p:spPr>
        <p:txBody>
          <a:bodyPr/>
          <a:lstStyle/>
          <a:p>
            <a:pPr algn="just"/>
            <a:r>
              <a:rPr lang="pl-PL" sz="2200" dirty="0" err="1" smtClean="0"/>
              <a:t>Cross-financing</a:t>
            </a:r>
            <a:r>
              <a:rPr lang="pl-PL" sz="2200" dirty="0" smtClean="0"/>
              <a:t> i środki trwałe łącznie stanowią nie więcej niż 10% wydatków </a:t>
            </a:r>
            <a:r>
              <a:rPr lang="pl-PL" sz="2200" dirty="0" err="1" smtClean="0"/>
              <a:t>kwalifikowalnych</a:t>
            </a:r>
            <a:r>
              <a:rPr lang="pl-PL" sz="2200" dirty="0" smtClean="0"/>
              <a:t> projektu.</a:t>
            </a:r>
          </a:p>
          <a:p>
            <a:pPr algn="just"/>
            <a:r>
              <a:rPr lang="pl-PL" sz="2200" dirty="0" err="1" smtClean="0"/>
              <a:t>Cross-financing</a:t>
            </a:r>
            <a:r>
              <a:rPr lang="pl-PL" sz="2200" dirty="0" smtClean="0"/>
              <a:t> w ramach projektów współfinansowanych z EFS może dotyczyć wyłącznie takich kategorii wydatków, bez których realizacja projektu nie byłaby możliwa, w szczególności w związku </a:t>
            </a:r>
            <a:br>
              <a:rPr lang="pl-PL" sz="2200" dirty="0" smtClean="0"/>
            </a:br>
            <a:r>
              <a:rPr lang="pl-PL" sz="2200" dirty="0" smtClean="0"/>
              <a:t>z zapewnieniem realizacji zasady równości szans, a zwłaszcza potrzeb osób z </a:t>
            </a:r>
            <a:r>
              <a:rPr lang="pl-PL" sz="2200" dirty="0" err="1" smtClean="0"/>
              <a:t>niepełnosprawnościami</a:t>
            </a:r>
            <a:r>
              <a:rPr lang="pl-PL" sz="2200" dirty="0" smtClean="0"/>
              <a:t>. </a:t>
            </a:r>
          </a:p>
          <a:p>
            <a:pPr algn="just"/>
            <a:r>
              <a:rPr lang="pl-PL" sz="2200" dirty="0" smtClean="0"/>
              <a:t>Zakup środków trwałych, za wyjątkiem zakupu nieruchomości, infrastruktury i środków trwałych przeznaczonych na dostosowanie lub adaptację budynków i pomieszczeń, nie stanowi wydatku </a:t>
            </a:r>
            <a:br>
              <a:rPr lang="pl-PL" sz="2200" dirty="0" smtClean="0"/>
            </a:br>
            <a:r>
              <a:rPr lang="pl-PL" sz="2200" dirty="0" smtClean="0"/>
              <a:t>w ramach </a:t>
            </a:r>
            <a:r>
              <a:rPr lang="pl-PL" sz="2200" dirty="0" err="1" smtClean="0"/>
              <a:t>cross-financingu</a:t>
            </a:r>
            <a:r>
              <a:rPr lang="pl-PL" sz="2200" dirty="0" smtClean="0"/>
              <a:t>.</a:t>
            </a:r>
          </a:p>
          <a:p>
            <a:pPr algn="just"/>
            <a:r>
              <a:rPr lang="pl-PL" sz="2200" dirty="0" smtClean="0"/>
              <a:t>Wydatki ponoszone w ramach </a:t>
            </a:r>
            <a:r>
              <a:rPr lang="pl-PL" sz="2200" dirty="0" err="1" smtClean="0"/>
              <a:t>cross-financingu</a:t>
            </a:r>
            <a:r>
              <a:rPr lang="pl-PL" sz="2200" dirty="0" smtClean="0"/>
              <a:t> powyżej dopuszczalnej kwoty określonej w zatwierdzonym wniosku </a:t>
            </a:r>
            <a:br>
              <a:rPr lang="pl-PL" sz="2200" dirty="0" smtClean="0"/>
            </a:br>
            <a:r>
              <a:rPr lang="pl-PL" sz="2200" dirty="0" smtClean="0"/>
              <a:t>o dofinansowanie projektu są </a:t>
            </a:r>
            <a:r>
              <a:rPr lang="pl-PL" sz="2200" dirty="0" err="1" smtClean="0"/>
              <a:t>niekwalifikowalne</a:t>
            </a:r>
            <a:r>
              <a:rPr lang="pl-PL" sz="2200" dirty="0" smtClean="0"/>
              <a:t>. </a:t>
            </a:r>
          </a:p>
        </p:txBody>
      </p:sp>
    </p:spTree>
  </p:cSld>
  <p:clrMapOvr>
    <a:masterClrMapping/>
  </p:clrMapOvr>
  <p:transition spd="slow">
    <p:pull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712634"/>
          </a:xfrm>
        </p:spPr>
        <p:txBody>
          <a:bodyPr/>
          <a:lstStyle/>
          <a:p>
            <a:r>
              <a:rPr lang="pl-PL" dirty="0" err="1" smtClean="0"/>
              <a:t>Cross-financing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5" y="1651818"/>
            <a:ext cx="8136904" cy="4965291"/>
          </a:xfrm>
        </p:spPr>
        <p:txBody>
          <a:bodyPr/>
          <a:lstStyle/>
          <a:p>
            <a:pPr algn="just">
              <a:buNone/>
            </a:pPr>
            <a:r>
              <a:rPr lang="pl-PL" sz="2800" dirty="0" smtClean="0"/>
              <a:t>	W przypadku projektów współfinansowanych z EFS </a:t>
            </a:r>
            <a:r>
              <a:rPr lang="pl-PL" sz="2800" dirty="0" err="1" smtClean="0"/>
              <a:t>cross-financing</a:t>
            </a:r>
            <a:r>
              <a:rPr lang="pl-PL" sz="2800" dirty="0" smtClean="0"/>
              <a:t> może dotyczyć wyłącznie: </a:t>
            </a:r>
          </a:p>
          <a:p>
            <a:pPr algn="just"/>
            <a:r>
              <a:rPr lang="pl-PL" sz="2800" dirty="0" smtClean="0"/>
              <a:t>zakupu nieruchomości, </a:t>
            </a:r>
          </a:p>
          <a:p>
            <a:pPr algn="just"/>
            <a:r>
              <a:rPr lang="pl-PL" sz="2800" dirty="0" smtClean="0"/>
              <a:t>zakupu infrastruktury, przy czym poprzez infrastrukturę rozumie się elementy nieprzenośne, na stałe przytwierdzone do nieruchomości, np. wykonanie podjazdu do budynku, zainstalowanie windy w budynku, </a:t>
            </a:r>
          </a:p>
          <a:p>
            <a:pPr algn="just"/>
            <a:r>
              <a:rPr lang="pl-PL" sz="2800" dirty="0" smtClean="0"/>
              <a:t>dostosowania lub adaptacji (prace remontowo-wykończeniowe) budynków i pomieszczeń. </a:t>
            </a:r>
          </a:p>
        </p:txBody>
      </p:sp>
    </p:spTree>
  </p:cSld>
  <p:clrMapOvr>
    <a:masterClrMapping/>
  </p:clrMapOvr>
  <p:transition spd="slow">
    <p:pull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Środki trwałe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2" indent="-342900" algn="just"/>
            <a:r>
              <a:rPr lang="pl-PL" sz="2800" dirty="0" smtClean="0"/>
              <a:t>Wydatki w ramach projektu na zakup </a:t>
            </a:r>
            <a:r>
              <a:rPr lang="pl-PL" sz="2800" b="1" dirty="0" smtClean="0"/>
              <a:t>środków trwałych</a:t>
            </a:r>
            <a:r>
              <a:rPr lang="pl-PL" sz="2800" dirty="0" smtClean="0"/>
              <a:t> o wartości jednostkowej równej i wyższej niż 3500 PLN netto w ramach kosztów bezpośrednich </a:t>
            </a:r>
            <a:r>
              <a:rPr lang="pl-PL" sz="2800" b="1" dirty="0" smtClean="0"/>
              <a:t>nie mogą przekroczyć 10% </a:t>
            </a:r>
            <a:r>
              <a:rPr lang="pl-PL" sz="2800" dirty="0" smtClean="0"/>
              <a:t>poniesionych wydatków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 projektu. </a:t>
            </a:r>
          </a:p>
          <a:p>
            <a:pPr marL="342900" lvl="2" indent="-342900" algn="just"/>
            <a:r>
              <a:rPr lang="pl-PL" sz="2800" dirty="0" smtClean="0"/>
              <a:t>Wydatki w ramach </a:t>
            </a:r>
            <a:r>
              <a:rPr lang="pl-PL" sz="2800" b="1" dirty="0" err="1" smtClean="0"/>
              <a:t>cross-financingu</a:t>
            </a:r>
            <a:r>
              <a:rPr lang="pl-PL" sz="2800" b="1" dirty="0" smtClean="0"/>
              <a:t>,</a:t>
            </a:r>
            <a:r>
              <a:rPr lang="pl-PL" sz="2800" dirty="0" smtClean="0"/>
              <a:t> </a:t>
            </a:r>
            <a:r>
              <a:rPr lang="pl-PL" sz="2800" b="1" dirty="0" smtClean="0"/>
              <a:t>nie mogą łącznie przekroczyć 10% </a:t>
            </a:r>
            <a:r>
              <a:rPr lang="pl-PL" sz="2800" dirty="0" smtClean="0"/>
              <a:t>poniesionych wydatków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 projektu.</a:t>
            </a:r>
          </a:p>
          <a:p>
            <a:pPr marL="342900" lvl="2" indent="-342900" algn="just"/>
            <a:r>
              <a:rPr lang="pl-PL" sz="2800" dirty="0" smtClean="0"/>
              <a:t>Wydatki objęte </a:t>
            </a:r>
            <a:r>
              <a:rPr lang="pl-PL" sz="2800" dirty="0" err="1" smtClean="0"/>
              <a:t>cross-financingiem</a:t>
            </a:r>
            <a:r>
              <a:rPr lang="pl-PL" sz="2800" dirty="0" smtClean="0"/>
              <a:t> w projekcie nie są wykazywane </a:t>
            </a:r>
            <a:r>
              <a:rPr lang="pl-PL" sz="2800" b="1" dirty="0" smtClean="0"/>
              <a:t>w ramach kosztów pośrednich</a:t>
            </a:r>
            <a:endParaRPr lang="pl-PL" sz="2800" dirty="0"/>
          </a:p>
        </p:txBody>
      </p:sp>
    </p:spTree>
  </p:cSld>
  <p:clrMapOvr>
    <a:masterClrMapping/>
  </p:clrMapOvr>
  <p:transition spd="slow">
    <p:pull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10" descr="EF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877272"/>
            <a:ext cx="40925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2483768" y="764705"/>
            <a:ext cx="5974432" cy="2835746"/>
          </a:xfrm>
        </p:spPr>
        <p:txBody>
          <a:bodyPr/>
          <a:lstStyle/>
          <a:p>
            <a:r>
              <a:rPr lang="pl-PL" dirty="0" smtClean="0"/>
              <a:t>Dziękuje za uwagę</a:t>
            </a:r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 bwMode="auto">
          <a:xfrm>
            <a:off x="4067944" y="3212976"/>
            <a:ext cx="46782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Aleksandra Kotala-Palka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 smtClean="0">
                <a:latin typeface="+mj-lt"/>
                <a:ea typeface="+mj-ea"/>
                <a:cs typeface="+mj-cs"/>
              </a:rPr>
              <a:t>Kierownik Zespołu </a:t>
            </a:r>
            <a:br>
              <a:rPr lang="pl-PL" sz="2000" dirty="0" smtClean="0">
                <a:latin typeface="+mj-lt"/>
                <a:ea typeface="+mj-ea"/>
                <a:cs typeface="+mj-cs"/>
              </a:rPr>
            </a:br>
            <a:r>
              <a:rPr lang="pl-PL" sz="2000" dirty="0" smtClean="0">
                <a:latin typeface="+mj-lt"/>
                <a:ea typeface="+mj-ea"/>
                <a:cs typeface="+mj-cs"/>
              </a:rPr>
              <a:t>ds. Obsługi Finansowej Projektów EFS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Źródło finansowania wkładu własnego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	Źródłem finansowania wkładu własnego mogą być zarówno środki publiczne jak i prywatne.</a:t>
            </a:r>
            <a:r>
              <a:rPr lang="pl-PL" sz="2400" dirty="0" smtClean="0"/>
              <a:t> </a:t>
            </a:r>
          </a:p>
          <a:p>
            <a:pPr algn="just">
              <a:buNone/>
            </a:pPr>
            <a:r>
              <a:rPr lang="pl-PL" sz="2400" dirty="0" smtClean="0"/>
              <a:t>	O zakwalifikowaniu źródła pochodzenia wkładu własnego (publiczny/prywatny) decyduje status prawny wnioskodawcy/partnera/strony trzeciej lub uczestnika. </a:t>
            </a:r>
          </a:p>
          <a:p>
            <a:pPr algn="just">
              <a:buNone/>
            </a:pPr>
            <a:r>
              <a:rPr lang="pl-PL" sz="2400" dirty="0" smtClean="0"/>
              <a:t>	Wkład własny może więc pochodzić ze środków m.in.:</a:t>
            </a:r>
          </a:p>
          <a:p>
            <a:pPr lvl="0" algn="just"/>
            <a:r>
              <a:rPr lang="pl-PL" sz="2400" dirty="0" smtClean="0"/>
              <a:t>budżetu JST (szczebla gminnego, powiatowego </a:t>
            </a:r>
            <a:br>
              <a:rPr lang="pl-PL" sz="2400" dirty="0" smtClean="0"/>
            </a:br>
            <a:r>
              <a:rPr lang="pl-PL" sz="2400" dirty="0" smtClean="0"/>
              <a:t>i wojewódzkiego),</a:t>
            </a:r>
          </a:p>
          <a:p>
            <a:pPr lvl="0" algn="just"/>
            <a:r>
              <a:rPr lang="pl-PL" sz="2400" dirty="0" smtClean="0"/>
              <a:t>Funduszu Pracy,</a:t>
            </a:r>
          </a:p>
          <a:p>
            <a:pPr lvl="0" algn="just"/>
            <a:r>
              <a:rPr lang="pl-PL" sz="2400" dirty="0" smtClean="0"/>
              <a:t>Państwowego Funduszu Rehabilitacji Osób Niepełnosprawnych,</a:t>
            </a:r>
          </a:p>
          <a:p>
            <a:pPr lvl="0" algn="just"/>
            <a:r>
              <a:rPr lang="pl-PL" sz="2400" dirty="0" smtClean="0"/>
              <a:t>prywatnych.</a:t>
            </a:r>
          </a:p>
          <a:p>
            <a:pPr algn="just"/>
            <a:endParaRPr lang="pl-PL" sz="2400" dirty="0"/>
          </a:p>
        </p:txBody>
      </p:sp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Wkład własny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>
              <a:buNone/>
            </a:pPr>
            <a:r>
              <a:rPr lang="pl-PL" sz="2800" b="1" dirty="0" smtClean="0"/>
              <a:t>	Wkładem własnym są środki finansowe lub wkład niepieniężny zabezpieczone przez wnioskodawcę</a:t>
            </a:r>
            <a:r>
              <a:rPr lang="pl-PL" sz="2800" dirty="0" smtClean="0"/>
              <a:t>, które zostaną przeznaczone na pokrycie wydatków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 i nie zostaną wnioskodawcy przekazane w formie dofinansowania. Wartość wkładu własnego stanowi zatem różnicę między kwotą wydatków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, a kwotą dofinansowania przekazaną wnioskodawcy, zgodnie ze stopą dofinansowania dla projektu, rozumianą jako procent dofinansowania wydatków </a:t>
            </a:r>
            <a:r>
              <a:rPr lang="pl-PL" sz="2800" dirty="0" err="1" smtClean="0"/>
              <a:t>kwalifikowalnych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Wkład niepieniężny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/>
          <a:lstStyle/>
          <a:p>
            <a:pPr algn="just"/>
            <a:r>
              <a:rPr lang="pl-PL" sz="2400" dirty="0" smtClean="0"/>
              <a:t>Wkład niepieniężny stanowiący część lub całość wkładu własnego, wniesiony na rzecz projektu, stanowi wydatek </a:t>
            </a:r>
            <a:r>
              <a:rPr lang="pl-PL" sz="2400" dirty="0" err="1" smtClean="0"/>
              <a:t>kwalifikowalny</a:t>
            </a:r>
            <a:r>
              <a:rPr lang="pl-PL" sz="2400" dirty="0" smtClean="0"/>
              <a:t>,</a:t>
            </a:r>
          </a:p>
          <a:p>
            <a:pPr algn="just"/>
            <a:r>
              <a:rPr lang="pl-PL" sz="2400" dirty="0" smtClean="0"/>
              <a:t>Wkład niepieniężny powinien być wnoszony przez beneficjenta ze składników jego majątku </a:t>
            </a:r>
            <a:br>
              <a:rPr lang="pl-PL" sz="2400" dirty="0" smtClean="0"/>
            </a:br>
            <a:r>
              <a:rPr lang="pl-PL" sz="2400" dirty="0" smtClean="0"/>
              <a:t>lub z majątku innych podmiotów, jeżeli możliwość taka wynika z przepisów prawa oraz zostanie to ujęte </a:t>
            </a:r>
            <a:br>
              <a:rPr lang="pl-PL" sz="2400" dirty="0" smtClean="0"/>
            </a:br>
            <a:r>
              <a:rPr lang="pl-PL" sz="2400" dirty="0" smtClean="0"/>
              <a:t>w zatwierdzonym wniosku o dofinansowanie, lub w postaci świadczeń wykonywanych przez wolontariuszy. </a:t>
            </a:r>
          </a:p>
          <a:p>
            <a:pPr algn="just"/>
            <a:r>
              <a:rPr lang="pl-PL" sz="2400" dirty="0" smtClean="0"/>
              <a:t>Wkład niepieniężny, który w ciągu 7 poprzednich lat (10 lat dla nieruchomości) był współfinansowany za środków unijnych lub/oraz dotacji z krajowych środków publicznych, jest </a:t>
            </a:r>
            <a:r>
              <a:rPr lang="pl-PL" sz="2400" dirty="0" smtClean="0">
                <a:solidFill>
                  <a:srgbClr val="FF0000"/>
                </a:solidFill>
              </a:rPr>
              <a:t>NIEKWALIFIKOWANY</a:t>
            </a:r>
            <a:r>
              <a:rPr lang="pl-PL" sz="2400" dirty="0" smtClean="0"/>
              <a:t> (podwójne finansowanie)</a:t>
            </a:r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l-PL" sz="3200" dirty="0" smtClean="0"/>
              <a:t>Warunki </a:t>
            </a:r>
            <a:r>
              <a:rPr lang="pl-PL" sz="3200" dirty="0" err="1" smtClean="0"/>
              <a:t>kwalifikowalności</a:t>
            </a:r>
            <a:r>
              <a:rPr lang="pl-PL" sz="3200" dirty="0" smtClean="0"/>
              <a:t> wkładu niepieniężnego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 algn="just"/>
            <a:r>
              <a:rPr lang="pl-PL" sz="2400" dirty="0" smtClean="0"/>
              <a:t>wkład niepieniężny polega na wniesieniu (wykorzystaniu na rzecz projektu) nieruchomości, urządzeń, materiałów (surowców), wartości niematerialnych i prawnych, ekspertyz lub nieodpłatnej pracy wykonywanej przez wolontariuszy .</a:t>
            </a:r>
          </a:p>
          <a:p>
            <a:pPr algn="just"/>
            <a:r>
              <a:rPr lang="pl-PL" sz="2400" dirty="0" smtClean="0"/>
              <a:t>Wartość wkładu niepieniężnego została należycie potwierdzona dokumentami o wartości dowodowej równoważnej fakturom, </a:t>
            </a:r>
          </a:p>
          <a:p>
            <a:pPr algn="just"/>
            <a:r>
              <a:rPr lang="pl-PL" sz="2400" dirty="0" smtClean="0"/>
              <a:t>Wartość przypisana wkładowi niepieniężnemu nie przekracza stawek rynkowych, </a:t>
            </a:r>
          </a:p>
          <a:p>
            <a:pPr algn="just"/>
            <a:r>
              <a:rPr lang="pl-PL" sz="2400" dirty="0" smtClean="0"/>
              <a:t>Wartość i dostarczenie wkładu niepieniężnego mogą być poddane niezależnej ocenie i weryfikacji, </a:t>
            </a:r>
          </a:p>
          <a:p>
            <a:pPr algn="just"/>
            <a:r>
              <a:rPr lang="pl-PL" sz="2400" dirty="0" smtClean="0"/>
              <a:t>W przypadku wykorzystania środków trwałych na rzecz projektu, ich wartość określana jest proporcjonalnie do zakresu wykorzystania w projekcie</a:t>
            </a:r>
          </a:p>
          <a:p>
            <a:endParaRPr lang="pl-PL" sz="2400" dirty="0"/>
          </a:p>
        </p:txBody>
      </p:sp>
    </p:spTree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W przypadku nieodpłatnej pracy wykonywanej przez wolontariuszy, powinny zostać spełnione łącznie następujące warunki: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 smtClean="0"/>
              <a:t>wolontariusz musi być świadomy charakteru swojego udziału </a:t>
            </a:r>
            <a:br>
              <a:rPr lang="pl-PL" sz="2400" dirty="0" smtClean="0"/>
            </a:br>
            <a:r>
              <a:rPr lang="pl-PL" sz="2400" dirty="0" smtClean="0"/>
              <a:t>w realizacji projektu (tzn. świadomy nieodpłatnego udziału), </a:t>
            </a:r>
          </a:p>
          <a:p>
            <a:pPr algn="just"/>
            <a:r>
              <a:rPr lang="pl-PL" sz="2400" dirty="0" smtClean="0"/>
              <a:t>należy zdefiniować rodzaj wykonywanej przez wolontariusza nieodpłatnej pracy (określić jego stanowisko w projekcie); zadania wykonywane i wykazywane przez wolontariusza muszą być zgodne z tytułem jego nieodpłatnej pracy (stanowiska), </a:t>
            </a:r>
          </a:p>
          <a:p>
            <a:pPr algn="just"/>
            <a:r>
              <a:rPr lang="pl-PL" sz="2400" dirty="0" smtClean="0"/>
              <a:t>w ramach wolontariatu nie może być wykonywana nieodpłatna praca dotycząca zadań, które są realizowane przez personel projektu dofinansowany w ramach projektu (podwójne finansowanie), </a:t>
            </a:r>
          </a:p>
          <a:p>
            <a:endParaRPr lang="pl-PL" sz="2200" dirty="0"/>
          </a:p>
        </p:txBody>
      </p:sp>
    </p:spTree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tlo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komitet monitorujący 10_12_2015 (2) - Kopia</Template>
  <TotalTime>2840</TotalTime>
  <Words>1444</Words>
  <Application>Microsoft Office PowerPoint</Application>
  <PresentationFormat>Pokaz na ekranie (4:3)</PresentationFormat>
  <Paragraphs>176</Paragraphs>
  <Slides>45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6" baseType="lpstr">
      <vt:lpstr>tlo1</vt:lpstr>
      <vt:lpstr>Wytyczne w zakresie  kwalifikowalności wydatków</vt:lpstr>
      <vt:lpstr>Okres kwalifikowalności</vt:lpstr>
      <vt:lpstr>Okres kwalifikowalności</vt:lpstr>
      <vt:lpstr>Wkład własny</vt:lpstr>
      <vt:lpstr>Źródło finansowania wkładu własnego</vt:lpstr>
      <vt:lpstr>Wkład własny</vt:lpstr>
      <vt:lpstr>Wkład niepieniężny</vt:lpstr>
      <vt:lpstr>Warunki kwalifikowalności wkładu niepieniężnego</vt:lpstr>
      <vt:lpstr>W przypadku nieodpłatnej pracy wykonywanej przez wolontariuszy, powinny zostać spełnione łącznie następujące warunki: </vt:lpstr>
      <vt:lpstr>W przypadku nieodpłatnej pracy wykonywanej przez wolontariuszy, powinny zostać spełnione łącznie następujące warunki: </vt:lpstr>
      <vt:lpstr>Wkład pieniężny</vt:lpstr>
      <vt:lpstr>Wkład pieniężny</vt:lpstr>
      <vt:lpstr>Podatek VAT</vt:lpstr>
      <vt:lpstr>Podatek VAT</vt:lpstr>
      <vt:lpstr>Mechanizm racjonalnych usprawnień</vt:lpstr>
      <vt:lpstr>Mechanizm racjonalnych usprawnień</vt:lpstr>
      <vt:lpstr>Mechanizm racjonalnych usprawnień</vt:lpstr>
      <vt:lpstr>Konstruowanie budżetu projektu</vt:lpstr>
      <vt:lpstr>Konstruowanie budżetu projektu</vt:lpstr>
      <vt:lpstr>Konstruowanie budżetu projektu</vt:lpstr>
      <vt:lpstr>Konstruowanie budżetu projektu</vt:lpstr>
      <vt:lpstr>Konstruowanie budżetu projektu</vt:lpstr>
      <vt:lpstr>Koszty pośrednie</vt:lpstr>
      <vt:lpstr>Koszty pośrednie</vt:lpstr>
      <vt:lpstr>Koszty pośrednie</vt:lpstr>
      <vt:lpstr>Koszty pośrednie</vt:lpstr>
      <vt:lpstr>Uproszczone metody rozliczania wydatków</vt:lpstr>
      <vt:lpstr>Uproszczone metody rozliczania wydatków</vt:lpstr>
      <vt:lpstr>Uproszczone metody rozliczania wydatków</vt:lpstr>
      <vt:lpstr>Uproszczone metody rozliczania wydatków</vt:lpstr>
      <vt:lpstr>Uproszczone metody rozliczania wydatków</vt:lpstr>
      <vt:lpstr>Środki trwałe  oraz wartości niematerialne i prawne</vt:lpstr>
      <vt:lpstr>Środki trwałe  oraz wartości niematerialne i prawne</vt:lpstr>
      <vt:lpstr>Zakup środków trwałych i wartości niematerialnych i prawnych</vt:lpstr>
      <vt:lpstr>Zakup środków trwałych i wartości niematerialnych i prawnych (a)</vt:lpstr>
      <vt:lpstr>Zakup środków trwałych i wartości niematerialnych i prawnych (b)</vt:lpstr>
      <vt:lpstr>Zakup środków trwałych i wartości niematerialnych i prawnych</vt:lpstr>
      <vt:lpstr>Zakup środków trwałych i wartości niematerialnych i prawnych</vt:lpstr>
      <vt:lpstr>Zakup środków trwałych i wartości niematerialnych i prawnych</vt:lpstr>
      <vt:lpstr>Warunki kwalifikowalności amortyzacji</vt:lpstr>
      <vt:lpstr>Warunki kwalifikowalności amortyzacji</vt:lpstr>
      <vt:lpstr>Cross-financing</vt:lpstr>
      <vt:lpstr>Cross-financing</vt:lpstr>
      <vt:lpstr>Środki trwałe</vt:lpstr>
      <vt:lpstr>Dziękuje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LENOVO USER</dc:creator>
  <cp:lastModifiedBy>akotala</cp:lastModifiedBy>
  <cp:revision>407</cp:revision>
  <dcterms:created xsi:type="dcterms:W3CDTF">2015-02-26T08:11:14Z</dcterms:created>
  <dcterms:modified xsi:type="dcterms:W3CDTF">2017-08-22T09:38:33Z</dcterms:modified>
</cp:coreProperties>
</file>