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61" r:id="rId5"/>
    <p:sldId id="263" r:id="rId6"/>
    <p:sldId id="264" r:id="rId7"/>
    <p:sldId id="283" r:id="rId8"/>
    <p:sldId id="279" r:id="rId9"/>
  </p:sldIdLst>
  <p:sldSz cx="9144000" cy="6858000" type="screen4x3"/>
  <p:notesSz cx="6735763" cy="9866313"/>
  <p:defaultTextStyle>
    <a:defPPr>
      <a:defRPr lang="pl-PL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469" autoAdjust="0"/>
  </p:normalViewPr>
  <p:slideViewPr>
    <p:cSldViewPr snapToGrid="0">
      <p:cViewPr>
        <p:scale>
          <a:sx n="66" d="100"/>
          <a:sy n="66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45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2845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r">
              <a:defRPr sz="1200"/>
            </a:lvl1pPr>
          </a:lstStyle>
          <a:p>
            <a:r>
              <a:rPr lang="pl-PL" smtClean="0"/>
              <a:t>2017-04-10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900"/>
            <a:ext cx="2918831" cy="492845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5373" y="9371900"/>
            <a:ext cx="2918831" cy="492845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r">
              <a:defRPr sz="1200"/>
            </a:lvl1pPr>
          </a:lstStyle>
          <a:p>
            <a:fld id="{9A6B3DDE-E9D0-4510-8F12-A50D0471823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95656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45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2845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r">
              <a:defRPr sz="1200"/>
            </a:lvl1pPr>
          </a:lstStyle>
          <a:p>
            <a:r>
              <a:rPr lang="pl-PL" smtClean="0"/>
              <a:t>2017-04-10</a:t>
            </a:r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60" tIns="45080" rIns="90160" bIns="4508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686734"/>
            <a:ext cx="5388610" cy="4440312"/>
          </a:xfrm>
          <a:prstGeom prst="rect">
            <a:avLst/>
          </a:prstGeom>
        </p:spPr>
        <p:txBody>
          <a:bodyPr vert="horz" lIns="90160" tIns="45080" rIns="90160" bIns="4508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900"/>
            <a:ext cx="2918831" cy="492845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900"/>
            <a:ext cx="2918831" cy="492845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r">
              <a:defRPr sz="1200"/>
            </a:lvl1pPr>
          </a:lstStyle>
          <a:p>
            <a:fld id="{2BBC2F9A-DDE5-4F30-A242-34D107EE7BE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963330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 smtClean="0"/>
              <a:t>2017-04-10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024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 smtClean="0"/>
              <a:t>2017-04-10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237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 smtClean="0"/>
              <a:t>2017-04-10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856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pl-PL" b="0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 smtClean="0"/>
              <a:t>2017-04-10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84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 smtClean="0"/>
              <a:t>2017-04-10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8486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 smtClean="0"/>
              <a:t>2017-04-10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274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43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43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2910" y="1122480"/>
            <a:ext cx="6857730" cy="2387160"/>
          </a:xfrm>
          <a:prstGeom prst="rect">
            <a:avLst/>
          </a:prstGeom>
        </p:spPr>
        <p:txBody>
          <a:bodyPr lIns="91438" tIns="45719" rIns="91438" bIns="45719" anchor="b"/>
          <a:lstStyle/>
          <a:p>
            <a:pPr>
              <a:lnSpc>
                <a:spcPct val="90000"/>
              </a:lnSpc>
            </a:pPr>
            <a:r>
              <a:rPr lang="pl-PL" sz="6000">
                <a:solidFill>
                  <a:srgbClr val="000000"/>
                </a:solidFill>
                <a:latin typeface="Calibri Light"/>
              </a:rPr>
              <a:t>Kliknij, aby edytować format tekstu tytułuKliknij, aby edytować styl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270" cy="360"/>
          </a:xfrm>
          <a:prstGeom prst="rect">
            <a:avLst/>
          </a:prstGeom>
        </p:spPr>
        <p:txBody>
          <a:bodyPr lIns="89998" tIns="44999" rIns="89998" bIns="44999"/>
          <a:lstStyle/>
          <a:p>
            <a:r>
              <a:rPr lang="pl-PL" dirty="0">
                <a:solidFill>
                  <a:srgbClr val="000000"/>
                </a:solidFill>
                <a:latin typeface="Calibri"/>
              </a:rPr>
              <a:t>15-11-23</a:t>
            </a:r>
            <a:endParaRPr dirty="0"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270" cy="360"/>
          </a:xfrm>
          <a:prstGeom prst="rect">
            <a:avLst/>
          </a:prstGeom>
        </p:spPr>
        <p:txBody>
          <a:bodyPr lIns="89998" tIns="44999" rIns="89998" bIns="44999"/>
          <a:lstStyle/>
          <a:p>
            <a:endParaRPr dirty="0"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270" cy="360"/>
          </a:xfrm>
          <a:prstGeom prst="rect">
            <a:avLst/>
          </a:prstGeom>
        </p:spPr>
        <p:txBody>
          <a:bodyPr lIns="89998" tIns="44999" rIns="89998" bIns="44999"/>
          <a:lstStyle/>
          <a:p>
            <a:fld id="{61D13111-61A1-41C1-81C1-01A161513151}" type="slidenum">
              <a:rPr lang="pl-PL">
                <a:solidFill>
                  <a:srgbClr val="000000"/>
                </a:solidFill>
                <a:latin typeface="Calibri"/>
              </a:rPr>
              <a:t>‹#›</a:t>
            </a:fld>
            <a:endParaRPr dirty="0"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110" y="1604520"/>
            <a:ext cx="822933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/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/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/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/>
              <a:t>Ósmy poziom konspektu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l-PL"/>
              <a:t>Dziewiąty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160"/>
          </a:xfrm>
          <a:prstGeom prst="rect">
            <a:avLst/>
          </a:prstGeom>
        </p:spPr>
        <p:txBody>
          <a:bodyPr lIns="91438" tIns="45719" rIns="91438" bIns="45719" anchor="ctr"/>
          <a:lstStyle/>
          <a:p>
            <a:pPr>
              <a:lnSpc>
                <a:spcPct val="90000"/>
              </a:lnSpc>
            </a:pPr>
            <a:r>
              <a:rPr lang="pl-PL" sz="4400">
                <a:solidFill>
                  <a:srgbClr val="000000"/>
                </a:solidFill>
                <a:latin typeface="Calibri Light"/>
              </a:rPr>
              <a:t>Kliknij, aby edytować format tekstu tytułuKliknij, aby edytować styl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lIns="91438" tIns="45719" rIns="91438" bIns="45719"/>
          <a:lstStyle/>
          <a:p>
            <a:pPr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>
                <a:solidFill>
                  <a:srgbClr val="000000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>
                <a:solidFill>
                  <a:srgbClr val="000000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Ósmy poziom konspektu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Dziewiąty poziom konspektuKliknij, aby edytować style wzorca tekstu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Drugi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Trzeci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Czwarty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Piąty poziom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270" cy="360"/>
          </a:xfrm>
          <a:prstGeom prst="rect">
            <a:avLst/>
          </a:prstGeom>
        </p:spPr>
        <p:txBody>
          <a:bodyPr lIns="89998" tIns="44999" rIns="89998" bIns="44999"/>
          <a:lstStyle/>
          <a:p>
            <a:r>
              <a:rPr lang="pl-PL" dirty="0">
                <a:solidFill>
                  <a:srgbClr val="000000"/>
                </a:solidFill>
                <a:latin typeface="Calibri"/>
              </a:rPr>
              <a:t>15-11-23</a:t>
            </a:r>
            <a:endParaRPr dirty="0"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270" cy="360"/>
          </a:xfrm>
          <a:prstGeom prst="rect">
            <a:avLst/>
          </a:prstGeom>
        </p:spPr>
        <p:txBody>
          <a:bodyPr lIns="89998" tIns="44999" rIns="89998" bIns="44999"/>
          <a:lstStyle/>
          <a:p>
            <a:endParaRPr dirty="0"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270" cy="360"/>
          </a:xfrm>
          <a:prstGeom prst="rect">
            <a:avLst/>
          </a:prstGeom>
        </p:spPr>
        <p:txBody>
          <a:bodyPr lIns="89998" tIns="44999" rIns="89998" bIns="44999"/>
          <a:lstStyle/>
          <a:p>
            <a:fld id="{0141B111-D171-41B1-91E1-51F1D1413141}" type="slidenum">
              <a:rPr lang="pl-PL">
                <a:solidFill>
                  <a:srgbClr val="000000"/>
                </a:solidFill>
                <a:latin typeface="Calibri"/>
              </a:r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subregion.p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180" y="360"/>
            <a:ext cx="9143820" cy="6857640"/>
          </a:xfrm>
          <a:prstGeom prst="rect">
            <a:avLst/>
          </a:prstGeom>
        </p:spPr>
      </p:pic>
      <p:sp>
        <p:nvSpPr>
          <p:cNvPr id="75" name="TextShape 1"/>
          <p:cNvSpPr txBox="1"/>
          <p:nvPr/>
        </p:nvSpPr>
        <p:spPr>
          <a:xfrm>
            <a:off x="3686123" y="1838097"/>
            <a:ext cx="5070060" cy="1535726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txBody>
          <a:bodyPr lIns="91438" tIns="45719" rIns="91438" bIns="45719" anchor="b"/>
          <a:lstStyle/>
          <a:p>
            <a:pPr algn="ctr">
              <a:lnSpc>
                <a:spcPct val="90000"/>
              </a:lnSpc>
            </a:pPr>
            <a:r>
              <a:rPr lang="pl-PL" sz="2000" b="1" dirty="0">
                <a:solidFill>
                  <a:srgbClr val="000000"/>
                </a:solidFill>
                <a:latin typeface="Novecento wide UltraLight" pitchFamily="50" charset="-18"/>
              </a:rPr>
              <a:t>Strategia RIT Subregionu Zachodniego Województwa Śląskiego </a:t>
            </a:r>
            <a:r>
              <a:rPr lang="pl-PL" sz="2000" b="1" dirty="0" smtClean="0">
                <a:solidFill>
                  <a:srgbClr val="000000"/>
                </a:solidFill>
                <a:latin typeface="Novecento wide UltraLight" pitchFamily="50" charset="-18"/>
              </a:rPr>
              <a:t>– 7.1.2 RIT. </a:t>
            </a:r>
          </a:p>
          <a:p>
            <a:pPr algn="ctr">
              <a:lnSpc>
                <a:spcPct val="90000"/>
              </a:lnSpc>
            </a:pPr>
            <a:endParaRPr sz="1400" dirty="0">
              <a:latin typeface="Novecento wide UltraLight" pitchFamily="50" charset="-18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5675586" y="3429180"/>
            <a:ext cx="3080597" cy="776657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txBody>
          <a:bodyPr lIns="91438" tIns="45719" rIns="91438" bIns="45719"/>
          <a:lstStyle/>
          <a:p>
            <a:pPr algn="r">
              <a:lnSpc>
                <a:spcPct val="90000"/>
              </a:lnSpc>
            </a:pPr>
            <a:endParaRPr dirty="0"/>
          </a:p>
          <a:p>
            <a:pPr algn="r">
              <a:lnSpc>
                <a:spcPct val="90000"/>
              </a:lnSpc>
            </a:pPr>
            <a:r>
              <a:rPr lang="pl-PL" sz="1600" b="1" dirty="0">
                <a:solidFill>
                  <a:srgbClr val="000000"/>
                </a:solidFill>
                <a:latin typeface="Novecento wide UltraLight" pitchFamily="50" charset="-18"/>
              </a:rPr>
              <a:t>Rybnik, dnia </a:t>
            </a:r>
            <a:r>
              <a:rPr lang="pl-PL" sz="1600" b="1" dirty="0" smtClean="0">
                <a:solidFill>
                  <a:srgbClr val="000000"/>
                </a:solidFill>
                <a:latin typeface="Novecento wide UltraLight" pitchFamily="50" charset="-18"/>
              </a:rPr>
              <a:t>23.08.2017 </a:t>
            </a:r>
            <a:r>
              <a:rPr lang="pl-PL" sz="1600" b="1" dirty="0">
                <a:solidFill>
                  <a:srgbClr val="000000"/>
                </a:solidFill>
                <a:latin typeface="Novecento wide UltraLight" pitchFamily="50" charset="-18"/>
              </a:rPr>
              <a:t>r</a:t>
            </a:r>
            <a:r>
              <a:rPr lang="pl-PL" sz="1600" dirty="0">
                <a:solidFill>
                  <a:srgbClr val="000000"/>
                </a:solidFill>
                <a:latin typeface="Novecento wide UltraLight" pitchFamily="50" charset="-18"/>
              </a:rPr>
              <a:t>.</a:t>
            </a:r>
            <a:endParaRPr dirty="0">
              <a:latin typeface="Novecento wide UltraLight" pitchFamily="50" charset="-18"/>
            </a:endParaRPr>
          </a:p>
        </p:txBody>
      </p:sp>
      <p:pic>
        <p:nvPicPr>
          <p:cNvPr id="77" name="Obraz 4"/>
          <p:cNvPicPr/>
          <p:nvPr/>
        </p:nvPicPr>
        <p:blipFill>
          <a:blip r:embed="rId4"/>
          <a:stretch>
            <a:fillRect/>
          </a:stretch>
        </p:blipFill>
        <p:spPr>
          <a:xfrm>
            <a:off x="379350" y="412920"/>
            <a:ext cx="2551230" cy="61938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7544" y="426852"/>
            <a:ext cx="1367703" cy="1367702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723" y="5515902"/>
            <a:ext cx="5443728" cy="804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-810" y="0"/>
            <a:ext cx="9144630" cy="6858360"/>
          </a:xfrm>
          <a:prstGeom prst="rect">
            <a:avLst/>
          </a:prstGeom>
        </p:spPr>
      </p:pic>
      <p:sp>
        <p:nvSpPr>
          <p:cNvPr id="85" name="TextShape 1"/>
          <p:cNvSpPr txBox="1"/>
          <p:nvPr/>
        </p:nvSpPr>
        <p:spPr>
          <a:xfrm>
            <a:off x="503123" y="709019"/>
            <a:ext cx="8420159" cy="797400"/>
          </a:xfrm>
          <a:prstGeom prst="rect">
            <a:avLst/>
          </a:prstGeom>
        </p:spPr>
        <p:txBody>
          <a:bodyPr lIns="91438" tIns="45719" rIns="91438" bIns="45719" anchor="ctr"/>
          <a:lstStyle/>
          <a:p>
            <a:pPr>
              <a:lnSpc>
                <a:spcPct val="90000"/>
              </a:lnSpc>
            </a:pPr>
            <a:r>
              <a:rPr lang="pl-PL" sz="2400" b="1" dirty="0" smtClean="0">
                <a:solidFill>
                  <a:srgbClr val="0070C0"/>
                </a:solidFill>
                <a:latin typeface="Novecento wide UltraLight" panose="00000705000000000000" pitchFamily="50" charset="-18"/>
              </a:rPr>
              <a:t>Część diagnostyczna (</a:t>
            </a:r>
            <a:r>
              <a:rPr lang="pl-PL" sz="2400" b="1" dirty="0">
                <a:solidFill>
                  <a:srgbClr val="0070C0"/>
                </a:solidFill>
                <a:latin typeface="Novecento wide UltraLight" panose="00000705000000000000" pitchFamily="50" charset="-18"/>
              </a:rPr>
              <a:t>str. 11-18) </a:t>
            </a:r>
            <a:endParaRPr lang="pl-PL" sz="2400" b="1" dirty="0" smtClean="0">
              <a:solidFill>
                <a:srgbClr val="0070C0"/>
              </a:solidFill>
              <a:latin typeface="Novecento wide UltraLight" panose="00000705000000000000" pitchFamily="50" charset="-18"/>
            </a:endParaRPr>
          </a:p>
          <a:p>
            <a:pPr>
              <a:lnSpc>
                <a:spcPct val="90000"/>
              </a:lnSpc>
            </a:pPr>
            <a:r>
              <a:rPr lang="pl-PL" sz="2400" b="1" dirty="0" err="1">
                <a:solidFill>
                  <a:srgbClr val="0070C0"/>
                </a:solidFill>
                <a:latin typeface="Lato" panose="020F0502020204030203" pitchFamily="34" charset="-18"/>
              </a:rPr>
              <a:t>III.1.1.1</a:t>
            </a:r>
            <a:r>
              <a:rPr lang="pl-PL" sz="2400" b="1" dirty="0">
                <a:solidFill>
                  <a:srgbClr val="0070C0"/>
                </a:solidFill>
                <a:latin typeface="Lato" panose="020F0502020204030203" pitchFamily="34" charset="-18"/>
              </a:rPr>
              <a:t>. Diagnoza poziomu przedsiębiorczości i bezrobocia</a:t>
            </a:r>
            <a:endParaRPr sz="2400" b="1" dirty="0">
              <a:solidFill>
                <a:srgbClr val="0070C0"/>
              </a:solidFill>
              <a:latin typeface="Lato" panose="020F0502020204030203" pitchFamily="34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92152" y="1821518"/>
            <a:ext cx="79587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Niedostosowanie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kwalifikacji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 potrzeb rynku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pracy w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regionie, wiele osób świadomie nie podejmuje edukacji zmierzającej do przebranżowienia.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Trudna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sytuacja kobiet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subregionalnym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rynku pracy. </a:t>
            </a: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Znaczne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natężenie zjawiska bezrobocia w grupach osób w wieku 18-24 lata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oraz powyżej 55 roku życia. </a:t>
            </a:r>
            <a:endParaRPr lang="pl-PL" sz="16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Niski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poziom wykształcenia wśród osób 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dorosłych.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Niska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świadomość społeczna związana z koniecznością kształcenia przez całe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życie.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Niekorzystna sytuacja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osób niepełnosprawnych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rynku pracy, których współczynnik aktywności zawodowej i wskaźnik zatrudnienia jest zdecydowanie niższy niż ogółu ludności, natomiast stopa bezrobocia wyższa. </a:t>
            </a: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-360"/>
            <a:ext cx="9144630" cy="6858360"/>
          </a:xfrm>
          <a:prstGeom prst="rect">
            <a:avLst/>
          </a:prstGeom>
        </p:spPr>
      </p:pic>
      <p:sp>
        <p:nvSpPr>
          <p:cNvPr id="91" name="TextShape 1"/>
          <p:cNvSpPr txBox="1"/>
          <p:nvPr/>
        </p:nvSpPr>
        <p:spPr>
          <a:xfrm>
            <a:off x="535152" y="554706"/>
            <a:ext cx="8142667" cy="662400"/>
          </a:xfrm>
          <a:prstGeom prst="rect">
            <a:avLst/>
          </a:prstGeom>
        </p:spPr>
        <p:txBody>
          <a:bodyPr lIns="91438" tIns="45719" rIns="91438" bIns="45719" anchor="ctr"/>
          <a:lstStyle/>
          <a:p>
            <a:pPr>
              <a:lnSpc>
                <a:spcPct val="90000"/>
              </a:lnSpc>
            </a:pPr>
            <a:r>
              <a:rPr lang="pl-PL" sz="2400" b="1" dirty="0" smtClean="0">
                <a:solidFill>
                  <a:srgbClr val="0070C0"/>
                </a:solidFill>
                <a:latin typeface="Lato" panose="020F0502020204030203" pitchFamily="34" charset="-18"/>
              </a:rPr>
              <a:t>ROZWIĄZANIE</a:t>
            </a:r>
            <a:r>
              <a:rPr lang="pl-PL" sz="2800" b="1" dirty="0" smtClean="0">
                <a:solidFill>
                  <a:srgbClr val="0070C0"/>
                </a:solidFill>
                <a:latin typeface="Lato" panose="020F0502020204030203" pitchFamily="34" charset="-18"/>
              </a:rPr>
              <a:t>?</a:t>
            </a:r>
            <a:endParaRPr sz="2800" b="1" dirty="0">
              <a:solidFill>
                <a:srgbClr val="0070C0"/>
              </a:solidFill>
              <a:latin typeface="Lato" panose="020F0502020204030203" pitchFamily="34" charset="-18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lIns="91438" tIns="45719" rIns="91438" bIns="45719"/>
          <a:lstStyle/>
          <a:p>
            <a:pPr>
              <a:lnSpc>
                <a:spcPct val="150000"/>
              </a:lnSpc>
            </a:pPr>
            <a:endParaRPr sz="2000" dirty="0">
              <a:latin typeface="Lato" panose="020F0502020204030203" pitchFamily="34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70856" y="1496644"/>
            <a:ext cx="7772251" cy="304698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Wdrożenie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szerokiego wachlarza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usług aktywizacyjnych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wobec osób pozostających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bez pracy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Podnoszenie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kwalifikacji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osób bezrobotnych poprzez kursy i szkolenia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umożliwiające nabycie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podniesienie lub zmianę kwalifikacji i kompetencji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zawodowych.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Rozwój przedsiębiorczości i promocja działań zmierzających do zakładania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działalności gospodarczej.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Szkolenia/kursy dla osób dorosłych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zakresie kluczowych kompetencji.</a:t>
            </a: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-270" y="-43902"/>
            <a:ext cx="9144630" cy="6858360"/>
          </a:xfrm>
          <a:prstGeom prst="rect">
            <a:avLst/>
          </a:prstGeom>
        </p:spPr>
      </p:pic>
      <p:sp>
        <p:nvSpPr>
          <p:cNvPr id="97" name="TextShape 1"/>
          <p:cNvSpPr txBox="1"/>
          <p:nvPr/>
        </p:nvSpPr>
        <p:spPr>
          <a:xfrm>
            <a:off x="717459" y="494280"/>
            <a:ext cx="7843218" cy="697680"/>
          </a:xfrm>
          <a:prstGeom prst="rect">
            <a:avLst/>
          </a:prstGeom>
        </p:spPr>
        <p:txBody>
          <a:bodyPr lIns="91438" tIns="45719" rIns="91438" bIns="45719" anchor="ctr"/>
          <a:lstStyle/>
          <a:p>
            <a:pPr>
              <a:lnSpc>
                <a:spcPct val="90000"/>
              </a:lnSpc>
            </a:pPr>
            <a:r>
              <a:rPr lang="pl-PL" sz="2400" b="1" dirty="0" smtClean="0">
                <a:solidFill>
                  <a:srgbClr val="0070C0"/>
                </a:solidFill>
                <a:latin typeface="Novecento wide UltraLight" panose="00000705000000000000" pitchFamily="50" charset="-18"/>
              </a:rPr>
              <a:t>Cele strategii rit subregionu zachodniego</a:t>
            </a:r>
            <a:endParaRPr sz="2400" b="1" dirty="0">
              <a:solidFill>
                <a:srgbClr val="0070C0"/>
              </a:solidFill>
              <a:latin typeface="Novecento wide UltraLight" panose="00000705000000000000" pitchFamily="50" charset="-18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37944" y="1912363"/>
            <a:ext cx="811924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800" dirty="0" smtClean="0">
                <a:latin typeface="+mj-lt"/>
              </a:rPr>
              <a:t>Cel Strategiczny CS1</a:t>
            </a:r>
            <a:r>
              <a:rPr lang="pl-PL" sz="1800" dirty="0">
                <a:latin typeface="+mj-lt"/>
              </a:rPr>
              <a:t>. Rozwój kapitału ludzkiego bazujący na </a:t>
            </a:r>
            <a:r>
              <a:rPr lang="pl-PL" sz="1800" dirty="0" smtClean="0">
                <a:latin typeface="+mj-lt"/>
              </a:rPr>
              <a:t>zatrudnialności i </a:t>
            </a:r>
            <a:r>
              <a:rPr lang="pl-PL" sz="1800" dirty="0">
                <a:latin typeface="+mj-lt"/>
              </a:rPr>
              <a:t>spójności społeczno - gospodarczej Subregionu Zachodniego</a:t>
            </a:r>
          </a:p>
        </p:txBody>
      </p:sp>
      <p:sp>
        <p:nvSpPr>
          <p:cNvPr id="5" name="Prostokąt 4"/>
          <p:cNvSpPr/>
          <p:nvPr/>
        </p:nvSpPr>
        <p:spPr>
          <a:xfrm>
            <a:off x="563464" y="2909372"/>
            <a:ext cx="806820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1800" dirty="0" smtClean="0"/>
              <a:t>Priorytet </a:t>
            </a:r>
            <a:r>
              <a:rPr lang="pl-PL" sz="1800" dirty="0" err="1" smtClean="0"/>
              <a:t>P1.1</a:t>
            </a:r>
            <a:r>
              <a:rPr lang="pl-PL" sz="1800" dirty="0" smtClean="0"/>
              <a:t> </a:t>
            </a:r>
            <a:r>
              <a:rPr lang="pl-PL" sz="1800" dirty="0"/>
              <a:t>Gospodarka i miejsca </a:t>
            </a:r>
            <a:r>
              <a:rPr lang="pl-PL" sz="1800" dirty="0" smtClean="0"/>
              <a:t>pracy </a:t>
            </a:r>
            <a:endParaRPr lang="pl-PL" sz="1800" dirty="0"/>
          </a:p>
        </p:txBody>
      </p:sp>
      <p:sp>
        <p:nvSpPr>
          <p:cNvPr id="6" name="Prostokąt 5"/>
          <p:cNvSpPr/>
          <p:nvPr/>
        </p:nvSpPr>
        <p:spPr>
          <a:xfrm>
            <a:off x="588983" y="3343919"/>
            <a:ext cx="8068203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800" dirty="0" err="1"/>
              <a:t>D1.1.2</a:t>
            </a:r>
            <a:r>
              <a:rPr lang="pl-PL" sz="1800" dirty="0"/>
              <a:t> Wyrównywanie szans wejścia i powrotu na rynek pracy</a:t>
            </a:r>
          </a:p>
        </p:txBody>
      </p:sp>
      <p:sp>
        <p:nvSpPr>
          <p:cNvPr id="7" name="Prostokąt 6"/>
          <p:cNvSpPr/>
          <p:nvPr/>
        </p:nvSpPr>
        <p:spPr>
          <a:xfrm>
            <a:off x="563464" y="3913045"/>
            <a:ext cx="8068201" cy="5078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800" dirty="0" err="1"/>
              <a:t>C1.1.2.1</a:t>
            </a:r>
            <a:r>
              <a:rPr lang="pl-PL" sz="1800" dirty="0"/>
              <a:t> Obniżanie skali bezrobocia długookresowego</a:t>
            </a:r>
          </a:p>
        </p:txBody>
      </p:sp>
      <p:sp>
        <p:nvSpPr>
          <p:cNvPr id="8" name="Prostokąt 7"/>
          <p:cNvSpPr/>
          <p:nvPr/>
        </p:nvSpPr>
        <p:spPr>
          <a:xfrm>
            <a:off x="559720" y="5311406"/>
            <a:ext cx="8071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Tabela nr 35. Kluczowe informacji dotyczące wiązki „Zwiększenie zatrudnienia”.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Str. 97 Strategii RIT</a:t>
            </a:r>
            <a:endParaRPr lang="pl-PL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-270" y="-360"/>
            <a:ext cx="9144630" cy="685836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520306" y="1232895"/>
            <a:ext cx="77515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Skutkiem realizacji projektu w ramach wiązki, będzie przede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wszystkim wzrost poziomu zatrudnienia,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poprzez efektywne wykorzystanie kapitału ludzkiego w tworzeniu miejsc pracy. </a:t>
            </a: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Ponadto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zakłada się zwiększenie u osób dorosłych - działających z własnej inicjatywy -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umiejętności i kompetencji w zakresie znajomości języków obcych oraz biegłej obsługi komputera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które są niezbędne na współczesnym rynku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pracy.</a:t>
            </a:r>
          </a:p>
          <a:p>
            <a:pPr>
              <a:lnSpc>
                <a:spcPct val="150000"/>
              </a:lnSpc>
            </a:pPr>
            <a:endParaRPr lang="pl-PL" sz="1600" dirty="0" smtClean="0"/>
          </a:p>
          <a:p>
            <a:pPr>
              <a:lnSpc>
                <a:spcPct val="150000"/>
              </a:lnSpc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Kierunkowe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dla wiązki jest wyrównywanie szans w zakresie dostępu do rynku pracy i awansu zawodowego, w tym: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wyrównanie szans kobiet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zakresie dostępu do awansu zawodowego,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znoszenie barier utrudniających osobom niepełnosprawnym znalezienie zatrudnienia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oraz ułatwienie powrotu na rynek pracy osobom długotrwale bezrobotnym.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520306" y="590857"/>
            <a:ext cx="8071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Novecento wide UltraLight" panose="00000705000000000000" pitchFamily="50" charset="-18"/>
              </a:rPr>
              <a:t>Wiązka </a:t>
            </a:r>
            <a:r>
              <a:rPr lang="pl-PL" sz="2000" b="1" dirty="0" smtClean="0">
                <a:solidFill>
                  <a:srgbClr val="0070C0"/>
                </a:solidFill>
                <a:latin typeface="Novecento wide UltraLight" panose="00000705000000000000" pitchFamily="50" charset="-18"/>
              </a:rPr>
              <a:t>„Zwiększenie zatrudnienia” </a:t>
            </a:r>
            <a:r>
              <a:rPr lang="pl-PL" sz="1800" b="1" dirty="0" smtClean="0">
                <a:solidFill>
                  <a:srgbClr val="0070C0"/>
                </a:solidFill>
                <a:latin typeface="Novecento wide UltraLight" panose="00000705000000000000" pitchFamily="50" charset="-18"/>
              </a:rPr>
              <a:t>(str. 95-96 Strategii)</a:t>
            </a:r>
            <a:endParaRPr lang="pl-PL" sz="1800" dirty="0">
              <a:solidFill>
                <a:srgbClr val="0070C0"/>
              </a:solidFill>
              <a:latin typeface="Novecento wide UltraLight" panose="00000705000000000000" pitchFamily="50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-360"/>
            <a:ext cx="9144630" cy="685836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624114" y="1443661"/>
            <a:ext cx="74458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Ponadto w ramach wiązki, przewiduje </a:t>
            </a:r>
            <a:r>
              <a:rPr lang="pl-PL" sz="1600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się m.in.:</a:t>
            </a:r>
          </a:p>
          <a:p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instrumenty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usługi rynku pracy służące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indywidualizacji wsparcia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oraz pomocy w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zakresie 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określenia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ścieżki zawodowe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;</a:t>
            </a:r>
            <a:endParaRPr lang="pl-PL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kompleksowe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indywidualne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pośrednictwo pracy lub poradnictwo zawodowe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nabywanie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podnoszenie lub uzupełnianie kompetencji i kwalifikacji zawodowych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instrumenty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usługi rynku pracy służące zdobyciu doświadczenia zawodowego wymaganego przez pracodawców jak i przedsiębiorców (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staże, praktyki);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pośrednictwo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pracy w ramach sieci </a:t>
            </a:r>
            <a:r>
              <a:rPr lang="pl-PL" sz="16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EURES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szkolenia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osób dorosłych i kierowania ich na kursy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(kompetencje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ICT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 języki obce).</a:t>
            </a:r>
          </a:p>
        </p:txBody>
      </p:sp>
      <p:sp>
        <p:nvSpPr>
          <p:cNvPr id="6" name="Prostokąt 5"/>
          <p:cNvSpPr/>
          <p:nvPr/>
        </p:nvSpPr>
        <p:spPr>
          <a:xfrm>
            <a:off x="520306" y="590857"/>
            <a:ext cx="8071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Novecento wide UltraLight" panose="00000705000000000000" pitchFamily="50" charset="-18"/>
              </a:rPr>
              <a:t>Wiązka </a:t>
            </a:r>
            <a:r>
              <a:rPr lang="pl-PL" sz="2000" b="1" dirty="0" smtClean="0">
                <a:solidFill>
                  <a:srgbClr val="0070C0"/>
                </a:solidFill>
                <a:latin typeface="Novecento wide UltraLight" panose="00000705000000000000" pitchFamily="50" charset="-18"/>
              </a:rPr>
              <a:t>„Zwiększenie zatrudnienia” </a:t>
            </a:r>
            <a:r>
              <a:rPr lang="pl-PL" sz="1800" b="1" dirty="0" smtClean="0">
                <a:solidFill>
                  <a:srgbClr val="0070C0"/>
                </a:solidFill>
                <a:latin typeface="Novecento wide UltraLight" panose="00000705000000000000" pitchFamily="50" charset="-18"/>
              </a:rPr>
              <a:t>(str. 95-96 Strategii)</a:t>
            </a:r>
            <a:endParaRPr lang="pl-PL" sz="1800" dirty="0">
              <a:solidFill>
                <a:srgbClr val="0070C0"/>
              </a:solidFill>
              <a:latin typeface="Novecento wide UltraLight" panose="000007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564490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270" y="-360"/>
            <a:ext cx="9144630" cy="6858360"/>
          </a:xfrm>
          <a:prstGeom prst="rect">
            <a:avLst/>
          </a:prstGeom>
        </p:spPr>
      </p:pic>
      <p:sp>
        <p:nvSpPr>
          <p:cNvPr id="125" name="TextShape 1"/>
          <p:cNvSpPr txBox="1"/>
          <p:nvPr/>
        </p:nvSpPr>
        <p:spPr>
          <a:xfrm>
            <a:off x="3197070" y="1756230"/>
            <a:ext cx="5317920" cy="4420290"/>
          </a:xfrm>
          <a:prstGeom prst="rect">
            <a:avLst/>
          </a:prstGeom>
        </p:spPr>
        <p:txBody>
          <a:bodyPr lIns="91438" tIns="45719" rIns="91438" bIns="45719"/>
          <a:lstStyle/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endParaRPr b="1" dirty="0"/>
          </a:p>
          <a:p>
            <a:pPr algn="ctr">
              <a:lnSpc>
                <a:spcPct val="90000"/>
              </a:lnSpc>
            </a:pPr>
            <a:r>
              <a:rPr lang="pl-PL" sz="1800" b="1" dirty="0">
                <a:solidFill>
                  <a:srgbClr val="000000"/>
                </a:solidFill>
                <a:latin typeface="Lato" panose="020F0502020204030203" pitchFamily="34" charset="-18"/>
              </a:rPr>
              <a:t>Dziękuję za </a:t>
            </a:r>
            <a:r>
              <a:rPr lang="pl-PL" sz="18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uwagę</a:t>
            </a:r>
          </a:p>
          <a:p>
            <a:pPr algn="ctr">
              <a:lnSpc>
                <a:spcPct val="90000"/>
              </a:lnSpc>
            </a:pPr>
            <a:endParaRPr lang="pl-PL" sz="1800" dirty="0">
              <a:solidFill>
                <a:srgbClr val="000000"/>
              </a:solidFill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endParaRPr sz="1800" dirty="0"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1800" dirty="0">
                <a:solidFill>
                  <a:srgbClr val="000000"/>
                </a:solidFill>
                <a:latin typeface="Lato" panose="020F0502020204030203" pitchFamily="34" charset="-18"/>
              </a:rPr>
              <a:t>Związek Subregionu Zachodniego</a:t>
            </a:r>
            <a:endParaRPr sz="1800" dirty="0"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1800" dirty="0">
                <a:solidFill>
                  <a:srgbClr val="000000"/>
                </a:solidFill>
                <a:latin typeface="Lato" panose="020F0502020204030203" pitchFamily="34" charset="-18"/>
              </a:rPr>
              <a:t>z siedzibą w Rybniku</a:t>
            </a:r>
            <a:endParaRPr sz="1800" dirty="0"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1800" dirty="0">
                <a:solidFill>
                  <a:srgbClr val="000000"/>
                </a:solidFill>
                <a:latin typeface="Lato" panose="020F0502020204030203" pitchFamily="34" charset="-18"/>
              </a:rPr>
              <a:t>ul. Białych 7, 44-200 Rybnik</a:t>
            </a:r>
          </a:p>
          <a:p>
            <a:pPr algn="ctr">
              <a:lnSpc>
                <a:spcPct val="90000"/>
              </a:lnSpc>
            </a:pPr>
            <a:endParaRPr sz="1800" dirty="0"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1800" dirty="0">
                <a:solidFill>
                  <a:srgbClr val="000000"/>
                </a:solidFill>
                <a:latin typeface="Lato" panose="020F0502020204030203" pitchFamily="34" charset="-18"/>
              </a:rPr>
              <a:t>e-mail: </a:t>
            </a:r>
            <a:r>
              <a:rPr lang="pl-PL" sz="1800" u="sng" dirty="0">
                <a:solidFill>
                  <a:srgbClr val="0563C1"/>
                </a:solidFill>
                <a:latin typeface="Lato" panose="020F0502020204030203" pitchFamily="34" charset="-18"/>
                <a:hlinkClick r:id="rId3"/>
              </a:rPr>
              <a:t>biuro@subregion.pl</a:t>
            </a:r>
            <a:r>
              <a:rPr lang="pl-PL" sz="1800" dirty="0">
                <a:solidFill>
                  <a:srgbClr val="000000"/>
                </a:solidFill>
                <a:latin typeface="Lato" panose="020F0502020204030203" pitchFamily="34" charset="-18"/>
              </a:rPr>
              <a:t> tel. 32 42 22 446</a:t>
            </a:r>
            <a:endParaRPr sz="1800" dirty="0">
              <a:latin typeface="Lato" panose="020F0502020204030203" pitchFamily="34" charset="-18"/>
            </a:endParaRPr>
          </a:p>
        </p:txBody>
      </p:sp>
      <p:pic>
        <p:nvPicPr>
          <p:cNvPr id="126" name="Obraz 4"/>
          <p:cNvPicPr/>
          <p:nvPr/>
        </p:nvPicPr>
        <p:blipFill>
          <a:blip r:embed="rId4"/>
          <a:stretch>
            <a:fillRect/>
          </a:stretch>
        </p:blipFill>
        <p:spPr>
          <a:xfrm>
            <a:off x="388800" y="331920"/>
            <a:ext cx="2551230" cy="61938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166" y="5517616"/>
            <a:ext cx="5443728" cy="804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475</Words>
  <Application>Microsoft Office PowerPoint</Application>
  <PresentationFormat>Pokaz na ekranie (4:3)</PresentationFormat>
  <Paragraphs>53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Lenovo-OLA</dc:creator>
  <cp:lastModifiedBy>User</cp:lastModifiedBy>
  <cp:revision>125</cp:revision>
  <cp:lastPrinted>2017-04-07T10:04:23Z</cp:lastPrinted>
  <dcterms:modified xsi:type="dcterms:W3CDTF">2017-08-22T13:26:21Z</dcterms:modified>
</cp:coreProperties>
</file>