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72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80" r:id="rId18"/>
    <p:sldId id="381" r:id="rId19"/>
    <p:sldId id="260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4660"/>
  </p:normalViewPr>
  <p:slideViewPr>
    <p:cSldViewPr>
      <p:cViewPr>
        <p:scale>
          <a:sx n="110" d="100"/>
          <a:sy n="110" d="100"/>
        </p:scale>
        <p:origin x="-3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9B5A7-F54B-46F6-8B9F-5D44C4DFDDD5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C01C4-E2D0-4269-B1C5-205FD7ADF6F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929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power.gov.pl/" TargetMode="External"/><Relationship Id="rId4" Type="http://schemas.openxmlformats.org/officeDocument/2006/relationships/hyperlink" Target="http://www.funduszeeuropejskie.gov.pl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97" y="1340768"/>
            <a:ext cx="9144793" cy="4002542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691680" y="1700808"/>
            <a:ext cx="71077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3200" b="1" i="1" dirty="0" smtClean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„Zasada konkurencyjności”</a:t>
            </a:r>
            <a:endParaRPr lang="pl-PL" altLang="pl-PL" sz="3200" b="1" i="1" dirty="0" smtClean="0">
              <a:solidFill>
                <a:prstClr val="white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endParaRPr lang="pl-PL" altLang="pl-PL" sz="3600" b="1" dirty="0" smtClean="0">
              <a:solidFill>
                <a:prstClr val="white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2400" b="1" i="1" dirty="0" smtClean="0">
                <a:solidFill>
                  <a:prstClr val="whit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Rybnik, 2016</a:t>
            </a:r>
            <a:endParaRPr lang="pl-PL" altLang="pl-PL" sz="2400" b="1" i="1" dirty="0">
              <a:solidFill>
                <a:prstClr val="white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endParaRPr lang="pl-PL" altLang="pl-PL" sz="1600" b="1" i="1" dirty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Lokalny Punkt </a:t>
            </a:r>
            <a:r>
              <a:rPr lang="pl-PL" altLang="pl-PL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Informacyjny Funduszy Europejskich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 Rybniku</a:t>
            </a:r>
            <a:endParaRPr lang="pl-PL" altLang="pl-PL" b="1" dirty="0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endParaRPr lang="pl-PL" altLang="pl-PL" b="1" dirty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endParaRPr lang="pl-PL" altLang="pl-PL" b="1" dirty="0" smtClean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endParaRPr lang="pl-PL" altLang="pl-PL" b="1" dirty="0">
              <a:solidFill>
                <a:srgbClr val="FFFFF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03473" y="1484784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/>
            <a:r>
              <a:rPr lang="pl-PL" sz="2000" dirty="0"/>
              <a:t>Upublicznienie zapytania ofertowego </a:t>
            </a:r>
            <a:r>
              <a:rPr lang="pl-PL" sz="2000" dirty="0" smtClean="0"/>
              <a:t>to wszczęcie </a:t>
            </a:r>
            <a:r>
              <a:rPr lang="pl-PL" sz="2000" dirty="0"/>
              <a:t>postępowania o </a:t>
            </a:r>
            <a:r>
              <a:rPr lang="pl-PL" sz="2000" dirty="0" smtClean="0"/>
              <a:t>udzielenie zamówienia </a:t>
            </a:r>
            <a:r>
              <a:rPr lang="pl-PL" sz="2000" dirty="0"/>
              <a:t>w ramach projektu</a:t>
            </a:r>
            <a:r>
              <a:rPr lang="pl-PL" sz="2000" dirty="0" smtClean="0"/>
              <a:t>.</a:t>
            </a:r>
          </a:p>
          <a:p>
            <a:pPr algn="just"/>
            <a:r>
              <a:rPr lang="pl-PL" sz="2000" dirty="0"/>
              <a:t>Upublicznienie zapytania ofertowego polega na jego umieszczeniu w </a:t>
            </a:r>
            <a:r>
              <a:rPr lang="pl-PL" sz="2000" dirty="0" smtClean="0"/>
              <a:t>bazie konkurencyjności (o ile to możliwe), a gdy baza jest zawieszona wysłaniu </a:t>
            </a:r>
            <a:r>
              <a:rPr lang="pl-PL" sz="2000" dirty="0"/>
              <a:t>zapytania ofertowego do co najmniej trzech potencjalnych </a:t>
            </a:r>
            <a:r>
              <a:rPr lang="pl-PL" sz="2000" dirty="0" smtClean="0"/>
              <a:t>wykonawców, o </a:t>
            </a:r>
            <a:r>
              <a:rPr lang="pl-PL" sz="2000" dirty="0"/>
              <a:t>ile na rynku istnieje trzech potencjalnych wykonawców danego zamówienia </a:t>
            </a:r>
            <a:r>
              <a:rPr lang="pl-PL" sz="2000" dirty="0" smtClean="0"/>
              <a:t>oraz upublicznieniu </a:t>
            </a:r>
            <a:r>
              <a:rPr lang="pl-PL" sz="2000" dirty="0"/>
              <a:t>tego zapytania co najmniej na stronie internetowej </a:t>
            </a:r>
            <a:r>
              <a:rPr lang="pl-PL" sz="2000" dirty="0" smtClean="0"/>
              <a:t>beneficjenta, o </a:t>
            </a:r>
            <a:r>
              <a:rPr lang="pl-PL" sz="2000" dirty="0"/>
              <a:t>ile posiada taką stronę lub innej stronie internetowej wskazanej przez </a:t>
            </a:r>
            <a:r>
              <a:rPr lang="pl-PL" sz="2000" dirty="0" smtClean="0"/>
              <a:t>właściwą instytucję </a:t>
            </a:r>
            <a:r>
              <a:rPr lang="pl-PL" sz="2000" dirty="0"/>
              <a:t>będącą stroną umowy o dofinansowanie</a:t>
            </a:r>
            <a:r>
              <a:rPr lang="pl-PL" sz="2000" dirty="0" smtClean="0"/>
              <a:t>.</a:t>
            </a:r>
          </a:p>
          <a:p>
            <a:pPr algn="just"/>
            <a:r>
              <a:rPr lang="pl-PL" sz="2000" dirty="0" smtClean="0"/>
              <a:t>Przed podpisaniem umowy </a:t>
            </a:r>
            <a:r>
              <a:rPr lang="pl-PL" sz="2000" dirty="0"/>
              <a:t>o dofinansowanie - </a:t>
            </a:r>
            <a:r>
              <a:rPr lang="pl-PL" sz="2000" dirty="0" smtClean="0"/>
              <a:t>upublicznienie </a:t>
            </a:r>
            <a:r>
              <a:rPr lang="pl-PL" sz="2000" dirty="0"/>
              <a:t>zapytania ofertowego </a:t>
            </a:r>
            <a:r>
              <a:rPr lang="pl-PL" sz="2000" dirty="0" smtClean="0"/>
              <a:t>poprzez wysłanie do </a:t>
            </a:r>
            <a:r>
              <a:rPr lang="pl-PL" sz="2000" dirty="0"/>
              <a:t>co najmniej trzech potencjalnych </a:t>
            </a:r>
            <a:r>
              <a:rPr lang="pl-PL" sz="2000" dirty="0" smtClean="0"/>
              <a:t>wykonawców</a:t>
            </a:r>
            <a:r>
              <a:rPr lang="pl-PL" sz="2000" dirty="0"/>
              <a:t> </a:t>
            </a:r>
            <a:r>
              <a:rPr lang="pl-PL" sz="2000" dirty="0" smtClean="0"/>
              <a:t>(o ile tylu jest) oraz upublicznić na stronie internetowej</a:t>
            </a:r>
            <a:r>
              <a:rPr lang="pl-PL" sz="2000" dirty="0"/>
              <a:t> </a:t>
            </a:r>
            <a:r>
              <a:rPr lang="pl-PL" sz="2000" dirty="0" smtClean="0"/>
              <a:t>swojej lub wskazanej.</a:t>
            </a:r>
            <a:endParaRPr lang="pl-PL" sz="2000" dirty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Zasady upublicznienia 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0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03473" y="1484784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Umowa i protokół z wykonawcą wyłącznie pisemnie!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Umowa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3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83399" y="1484784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Sposób upublicznienia,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Wykaz ofert + daty wpływu,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Informacja o braku konfliktu interesów,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Informacja o spełnieniu warunków udziału w postępowaniu,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Informacja o punktacji ofert,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Wskazanie wybranej oferty wraz z uzasadnieniem,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Załączniki (potwierdzenie upublicznienia, złożone oferty, oświadczenie/a o braku powiązań).</a:t>
            </a:r>
          </a:p>
          <a:p>
            <a:pPr algn="just"/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Protokół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3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83399" y="1484784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marL="0" indent="0" algn="just">
              <a:buNone/>
            </a:pPr>
            <a:r>
              <a:rPr lang="pl-PL" sz="2000" dirty="0"/>
              <a:t>Informację o wyniku postępowania upublicznia się w taki sposób, w jaki </a:t>
            </a:r>
            <a:r>
              <a:rPr lang="pl-PL" sz="2000" dirty="0" smtClean="0"/>
              <a:t>zostało upublicznione </a:t>
            </a:r>
            <a:r>
              <a:rPr lang="pl-PL" sz="2000" dirty="0"/>
              <a:t>zapytanie ofertowe. W przypadku upublicznienia </a:t>
            </a:r>
            <a:r>
              <a:rPr lang="pl-PL" sz="2000" dirty="0" smtClean="0"/>
              <a:t>polegającego na </a:t>
            </a:r>
            <a:r>
              <a:rPr lang="pl-PL" sz="2000" dirty="0"/>
              <a:t>wysłaniu zapytania ofertowego do co najmniej trzech potencjalnych </a:t>
            </a:r>
            <a:r>
              <a:rPr lang="pl-PL" sz="2000" dirty="0" smtClean="0"/>
              <a:t>wykonawców, informację </a:t>
            </a:r>
            <a:r>
              <a:rPr lang="pl-PL" sz="2000" dirty="0"/>
              <a:t>o wyniku postępowania przesyła się do wykonawców, którzy złożyli </a:t>
            </a:r>
            <a:r>
              <a:rPr lang="pl-PL" sz="2000" dirty="0" smtClean="0"/>
              <a:t>oferty. </a:t>
            </a:r>
          </a:p>
          <a:p>
            <a:pPr marL="0" indent="0" algn="just">
              <a:buNone/>
            </a:pPr>
            <a:r>
              <a:rPr lang="pl-PL" sz="2000" dirty="0" smtClean="0"/>
              <a:t>Informacja </a:t>
            </a:r>
            <a:r>
              <a:rPr lang="pl-PL" sz="2000" dirty="0"/>
              <a:t>o wyniku postępowania powinna zawierać co najmniej nazwę </a:t>
            </a:r>
            <a:r>
              <a:rPr lang="pl-PL" sz="2000" dirty="0" smtClean="0"/>
              <a:t>wybranego wykonawcy</a:t>
            </a:r>
            <a:r>
              <a:rPr lang="pl-PL" sz="2000" dirty="0"/>
              <a:t>. </a:t>
            </a: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Na </a:t>
            </a:r>
            <a:r>
              <a:rPr lang="pl-PL" sz="2000" dirty="0"/>
              <a:t>wniosek wykonawcy, który złożył ofertę, istnieje </a:t>
            </a:r>
            <a:r>
              <a:rPr lang="pl-PL" sz="2000" dirty="0" smtClean="0"/>
              <a:t>obowiązek udostępnienia </a:t>
            </a:r>
            <a:r>
              <a:rPr lang="pl-PL" sz="2000" dirty="0"/>
              <a:t>wnioskodawcy protokołu postępowania o udzielenie </a:t>
            </a:r>
            <a:r>
              <a:rPr lang="pl-PL" sz="2000" dirty="0" smtClean="0"/>
              <a:t>zamówienia, z </a:t>
            </a:r>
            <a:r>
              <a:rPr lang="pl-PL" sz="2000" dirty="0"/>
              <a:t>wyłączeniem części ofert stanowiących tajemnicę </a:t>
            </a:r>
            <a:r>
              <a:rPr lang="pl-PL" sz="2000" dirty="0" smtClean="0"/>
              <a:t>przedsiębiorstwa.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Upublicznienie informacji o wyniku postępowania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8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13002" y="1700808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marL="0" indent="0" algn="just">
              <a:buNone/>
            </a:pPr>
            <a:r>
              <a:rPr lang="pl-PL" sz="2400" dirty="0"/>
              <a:t>Po przeprowadzeniu procedury </a:t>
            </a:r>
            <a:r>
              <a:rPr lang="pl-PL" sz="2400" dirty="0" smtClean="0"/>
              <a:t>następuje podpisanie umowy </a:t>
            </a:r>
            <a:r>
              <a:rPr lang="pl-PL" sz="2400" dirty="0"/>
              <a:t>z </a:t>
            </a:r>
            <a:r>
              <a:rPr lang="pl-PL" sz="2400" dirty="0" smtClean="0"/>
              <a:t>wykonawcą. 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W </a:t>
            </a:r>
            <a:r>
              <a:rPr lang="pl-PL" sz="2400" dirty="0"/>
              <a:t>przypadku gdy wybrany wykonawca odstąpi od </a:t>
            </a:r>
            <a:r>
              <a:rPr lang="pl-PL" sz="2400" dirty="0" smtClean="0"/>
              <a:t>podpisania umowy </a:t>
            </a:r>
            <a:r>
              <a:rPr lang="pl-PL" sz="2400" dirty="0"/>
              <a:t>z zamawiającym, możliwe jest podpisanie umowy z kolejnym wykonawcą, </a:t>
            </a:r>
            <a:r>
              <a:rPr lang="pl-PL" sz="2400" dirty="0" smtClean="0"/>
              <a:t>który w </a:t>
            </a:r>
            <a:r>
              <a:rPr lang="pl-PL" sz="2400" dirty="0"/>
              <a:t>postępowaniu o udzielenie zamówienia uzyskał kolejną najwyższą liczbę punktów.</a:t>
            </a:r>
            <a:endParaRPr lang="pl-PL" sz="24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Podpisanie umowy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39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13002" y="1700808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Były przewidziane w zapytaniu,</a:t>
            </a:r>
          </a:p>
          <a:p>
            <a:pPr algn="just"/>
            <a:r>
              <a:rPr lang="pl-PL" sz="2000" dirty="0" smtClean="0"/>
              <a:t>Dodatkowy dostawy usługi, roboty budowlane,</a:t>
            </a:r>
          </a:p>
          <a:p>
            <a:pPr algn="just"/>
            <a:r>
              <a:rPr lang="pl-PL" sz="2000" dirty="0" smtClean="0"/>
              <a:t>Nie ma zmiany charakteru umowy,</a:t>
            </a:r>
          </a:p>
          <a:p>
            <a:pPr algn="just"/>
            <a:r>
              <a:rPr lang="pl-PL" sz="2000" dirty="0" smtClean="0"/>
              <a:t>Zmiana wykonawcy,</a:t>
            </a:r>
          </a:p>
          <a:p>
            <a:pPr algn="just"/>
            <a:r>
              <a:rPr lang="pl-PL" sz="2000" dirty="0" smtClean="0"/>
              <a:t>Zamówienie nie zwiększy się o ponad 50%, nie przekroczy limitów 5 225 000 euro (roboty budowlane), 209 000 euro (dostawy i usługi).</a:t>
            </a:r>
            <a:endParaRPr lang="pl-PL" sz="2000" dirty="0"/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Zmiany w umowie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8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13002" y="1700808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sz="2000" dirty="0" smtClean="0"/>
          </a:p>
          <a:p>
            <a:pPr marL="0" indent="0" algn="just">
              <a:buNone/>
            </a:pPr>
            <a:r>
              <a:rPr lang="pl-PL" sz="2000" dirty="0"/>
              <a:t>Zapytanie ofertowe może zostać zmienione przed upływem terminu składania </a:t>
            </a:r>
            <a:r>
              <a:rPr lang="pl-PL" sz="2000" dirty="0" smtClean="0"/>
              <a:t>ofert przewidzianym </a:t>
            </a:r>
            <a:r>
              <a:rPr lang="pl-PL" sz="2000" dirty="0"/>
              <a:t>w zapytaniu ofertowym. W takim przypadku należy w </a:t>
            </a:r>
            <a:r>
              <a:rPr lang="pl-PL" sz="2000" dirty="0" smtClean="0"/>
              <a:t>opublikowanym zgodnie z wymaganiami zapytaniu </a:t>
            </a:r>
            <a:r>
              <a:rPr lang="pl-PL" sz="2000" dirty="0"/>
              <a:t>ofertowym uwzględnić informację o zmianie.</a:t>
            </a:r>
          </a:p>
          <a:p>
            <a:pPr marL="0" indent="0" algn="just">
              <a:buNone/>
            </a:pPr>
            <a:r>
              <a:rPr lang="pl-PL" sz="2000" dirty="0"/>
              <a:t>Informacja ta powinna zawierać co najmniej: datę upublicznienia zmienianego </a:t>
            </a:r>
            <a:r>
              <a:rPr lang="pl-PL" sz="2000" dirty="0" smtClean="0"/>
              <a:t>zapytania ofertowego </a:t>
            </a:r>
            <a:r>
              <a:rPr lang="pl-PL" sz="2000" dirty="0"/>
              <a:t>a także opis dokonanych zmian</a:t>
            </a:r>
            <a:r>
              <a:rPr lang="pl-PL" sz="2000"/>
              <a:t>. </a:t>
            </a:r>
            <a:endParaRPr lang="pl-PL" sz="2000" smtClean="0"/>
          </a:p>
          <a:p>
            <a:pPr marL="0" indent="0" algn="just">
              <a:buNone/>
            </a:pPr>
            <a:r>
              <a:rPr lang="pl-PL" sz="2000" smtClean="0"/>
              <a:t>Beneficjent </a:t>
            </a:r>
            <a:r>
              <a:rPr lang="pl-PL" sz="2000" dirty="0"/>
              <a:t>przedłuża termin składania </a:t>
            </a:r>
            <a:r>
              <a:rPr lang="pl-PL" sz="2000" dirty="0" smtClean="0"/>
              <a:t>ofert o </a:t>
            </a:r>
            <a:r>
              <a:rPr lang="pl-PL" sz="2000" dirty="0"/>
              <a:t>czas niezbędny do wprowadzenia zmian w ofertach, jeżeli jest to konieczne z </a:t>
            </a:r>
            <a:r>
              <a:rPr lang="pl-PL" sz="2000"/>
              <a:t>uwagi </a:t>
            </a:r>
            <a:r>
              <a:rPr lang="pl-PL" sz="2000" smtClean="0"/>
              <a:t>na zakres </a:t>
            </a:r>
            <a:r>
              <a:rPr lang="pl-PL" sz="2000" dirty="0"/>
              <a:t>wprowadzonych zmian.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Zmiany w zapytaniu ofertowym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3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51520" y="141277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pl-PL" sz="4600" b="1" dirty="0">
                <a:solidFill>
                  <a:srgbClr val="3D6D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Gdzie szukać informacji</a:t>
            </a:r>
            <a:r>
              <a:rPr lang="pl-PL" altLang="pl-PL" sz="4600" b="1" dirty="0" smtClean="0">
                <a:solidFill>
                  <a:srgbClr val="3D6D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>
              <a:defRPr/>
            </a:pPr>
            <a:endParaRPr lang="pl-PL" sz="4800" b="1" dirty="0">
              <a:solidFill>
                <a:srgbClr val="3D6D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pl-PL" sz="4800" b="1" dirty="0" smtClean="0">
              <a:solidFill>
                <a:srgbClr val="3D6D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pl-PL" sz="4800" b="1" dirty="0">
              <a:solidFill>
                <a:srgbClr val="3D6D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pl-PL" sz="4800" dirty="0"/>
          </a:p>
        </p:txBody>
      </p:sp>
      <p:sp>
        <p:nvSpPr>
          <p:cNvPr id="4" name="Prostokąt 1"/>
          <p:cNvSpPr>
            <a:spLocks noChangeArrowheads="1"/>
          </p:cNvSpPr>
          <p:nvPr/>
        </p:nvSpPr>
        <p:spPr bwMode="auto">
          <a:xfrm>
            <a:off x="179512" y="2060848"/>
            <a:ext cx="8856983" cy="293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700" b="1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cs typeface="Arial" panose="020B0604020202020204" pitchFamily="34" charset="0"/>
              </a:rPr>
              <a:t>Portal Funduszy </a:t>
            </a:r>
            <a:r>
              <a:rPr lang="pl-PL" altLang="pl-PL" sz="2400" b="1" dirty="0" smtClean="0">
                <a:cs typeface="Arial" panose="020B0604020202020204" pitchFamily="34" charset="0"/>
              </a:rPr>
              <a:t>Europejskich </a:t>
            </a:r>
            <a:r>
              <a:rPr lang="pl-PL" altLang="pl-PL" sz="2400" b="1" dirty="0" smtClean="0">
                <a:solidFill>
                  <a:srgbClr val="3D6DCE"/>
                </a:solidFill>
                <a:cs typeface="Arial" panose="020B0604020202020204" pitchFamily="34" charset="0"/>
                <a:hlinkClick r:id="rId4"/>
              </a:rPr>
              <a:t>www.funduszeeuropejskie.gov.pl</a:t>
            </a:r>
            <a:endParaRPr lang="pl-PL" altLang="pl-PL" sz="2400" b="1" dirty="0">
              <a:solidFill>
                <a:srgbClr val="3D6DCE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500" b="1" dirty="0">
              <a:solidFill>
                <a:srgbClr val="3D6DCE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cs typeface="Arial" panose="020B0604020202020204" pitchFamily="34" charset="0"/>
              </a:rPr>
              <a:t>Fundusze Europejskie w woj. śląskim </a:t>
            </a:r>
            <a:r>
              <a:rPr lang="pl-PL" altLang="pl-PL" sz="2400" b="1" dirty="0">
                <a:solidFill>
                  <a:srgbClr val="3D6DCE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500" b="1" dirty="0">
              <a:solidFill>
                <a:srgbClr val="3D6DCE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cs typeface="Arial" panose="020B0604020202020204" pitchFamily="34" charset="0"/>
              </a:rPr>
              <a:t>Inne: 	</a:t>
            </a:r>
            <a:r>
              <a:rPr lang="pl-PL" altLang="pl-PL" sz="2400" b="1" dirty="0">
                <a:solidFill>
                  <a:srgbClr val="3D6DCE"/>
                </a:solidFill>
                <a:cs typeface="Arial" panose="020B0604020202020204" pitchFamily="34" charset="0"/>
              </a:rPr>
              <a:t>	</a:t>
            </a:r>
            <a:r>
              <a:rPr lang="pl-PL" altLang="pl-PL" sz="2400" b="1" dirty="0" smtClean="0">
                <a:solidFill>
                  <a:srgbClr val="3D6DCE"/>
                </a:solidFill>
                <a:cs typeface="Arial" panose="020B0604020202020204" pitchFamily="34" charset="0"/>
              </a:rPr>
              <a:t>			</a:t>
            </a:r>
            <a:r>
              <a:rPr lang="pl-PL" altLang="pl-PL" sz="2400" b="1" dirty="0" smtClean="0">
                <a:solidFill>
                  <a:srgbClr val="3D6DCE"/>
                </a:solidFill>
                <a:cs typeface="Arial" panose="020B0604020202020204" pitchFamily="34" charset="0"/>
                <a:hlinkClick r:id="rId5"/>
              </a:rPr>
              <a:t>www.power.gov.pl</a:t>
            </a:r>
            <a:r>
              <a:rPr lang="pl-PL" altLang="pl-PL" sz="2400" b="1" dirty="0" smtClean="0">
                <a:solidFill>
                  <a:srgbClr val="3D6DCE"/>
                </a:solidFill>
                <a:cs typeface="Arial" panose="020B0604020202020204" pitchFamily="34" charset="0"/>
              </a:rPr>
              <a:t> </a:t>
            </a:r>
            <a:endParaRPr lang="pl-PL" altLang="pl-PL" sz="2400" b="1" dirty="0">
              <a:solidFill>
                <a:srgbClr val="3D6DCE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rgbClr val="3D6DCE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3D6DCE"/>
                </a:solidFill>
                <a:cs typeface="Arial" panose="020B0604020202020204" pitchFamily="34" charset="0"/>
              </a:rPr>
              <a:t>				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4" descr="C:\Users\bombaj\Pictures\fu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933056"/>
            <a:ext cx="5534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bombaj\Pictures\rpo.slaski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852936"/>
            <a:ext cx="3562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00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Prostokąt 1"/>
          <p:cNvSpPr>
            <a:spLocks noChangeArrowheads="1"/>
          </p:cNvSpPr>
          <p:nvPr/>
        </p:nvSpPr>
        <p:spPr bwMode="auto">
          <a:xfrm>
            <a:off x="107504" y="1628800"/>
            <a:ext cx="8856984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800" b="1" dirty="0">
                <a:solidFill>
                  <a:srgbClr val="000000"/>
                </a:solidFill>
                <a:cs typeface="Helvetica" panose="020B0604020202020204" pitchFamily="34" charset="0"/>
              </a:rPr>
              <a:t>Lokalny Punkt Informacyjny Funduszy Europejskich w Rybniku </a:t>
            </a:r>
          </a:p>
          <a:p>
            <a:pPr algn="ctr">
              <a:spcBef>
                <a:spcPct val="0"/>
              </a:spcBef>
              <a:buNone/>
            </a:pPr>
            <a:r>
              <a:rPr lang="pl-PL" altLang="pl-PL" sz="2800" dirty="0">
                <a:solidFill>
                  <a:srgbClr val="000000"/>
                </a:solidFill>
                <a:cs typeface="Helvetica" panose="020B0604020202020204" pitchFamily="34" charset="0"/>
              </a:rPr>
              <a:t>ul. Powstańców Śląskich 34, 44-200 Rybnik </a:t>
            </a:r>
          </a:p>
          <a:p>
            <a:pPr algn="ctr">
              <a:spcBef>
                <a:spcPct val="0"/>
              </a:spcBef>
              <a:buNone/>
            </a:pPr>
            <a:endParaRPr lang="pl-PL" altLang="pl-PL" sz="2800" b="1" dirty="0" smtClean="0">
              <a:solidFill>
                <a:srgbClr val="000000"/>
              </a:solidFill>
              <a:cs typeface="Helvetica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l-PL" altLang="pl-PL" sz="2800" b="1" dirty="0" smtClean="0">
                <a:solidFill>
                  <a:srgbClr val="000000"/>
                </a:solidFill>
                <a:cs typeface="Helvetica" panose="020B0604020202020204" pitchFamily="34" charset="0"/>
              </a:rPr>
              <a:t>Telefony </a:t>
            </a:r>
            <a:r>
              <a:rPr lang="pl-PL" altLang="pl-PL" sz="2800" b="1" dirty="0">
                <a:solidFill>
                  <a:srgbClr val="000000"/>
                </a:solidFill>
                <a:cs typeface="Helvetica" panose="020B0604020202020204" pitchFamily="34" charset="0"/>
              </a:rPr>
              <a:t>do konsultantów: </a:t>
            </a:r>
            <a:r>
              <a:rPr lang="pl-PL" altLang="pl-PL" sz="2800" dirty="0">
                <a:solidFill>
                  <a:srgbClr val="FF0000"/>
                </a:solidFill>
                <a:cs typeface="Helvetica" panose="020B0604020202020204" pitchFamily="34" charset="0"/>
              </a:rPr>
              <a:t>32 431 50 25 32 423 70 32 </a:t>
            </a:r>
          </a:p>
          <a:p>
            <a:pPr algn="ctr">
              <a:spcBef>
                <a:spcPct val="0"/>
              </a:spcBef>
              <a:buNone/>
            </a:pPr>
            <a:r>
              <a:rPr lang="pl-PL" altLang="pl-PL" sz="2800" b="1" dirty="0">
                <a:solidFill>
                  <a:srgbClr val="00B050"/>
                </a:solidFill>
                <a:cs typeface="Helvetica" panose="020B0604020202020204" pitchFamily="34" charset="0"/>
              </a:rPr>
              <a:t>lpirybnik@oddzial.fundusz-silesia.pl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dirty="0">
              <a:solidFill>
                <a:srgbClr val="000000"/>
              </a:solidFill>
              <a:cs typeface="Helvetica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000000"/>
                </a:solidFill>
                <a:cs typeface="Helvetica" panose="020B0604020202020204" pitchFamily="34" charset="0"/>
              </a:rPr>
              <a:t>Punkt czynny w dni robocze: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000000"/>
                </a:solidFill>
                <a:cs typeface="Helvetica" panose="020B0604020202020204" pitchFamily="34" charset="0"/>
              </a:rPr>
              <a:t>poniedziałki  7:00 – 17:00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000000"/>
                </a:solidFill>
                <a:cs typeface="Helvetica" panose="020B0604020202020204" pitchFamily="34" charset="0"/>
              </a:rPr>
              <a:t>wtorek-piątek  7:30 – </a:t>
            </a:r>
            <a:r>
              <a:rPr lang="pl-PL" altLang="pl-PL" sz="2800" dirty="0" smtClean="0">
                <a:solidFill>
                  <a:srgbClr val="000000"/>
                </a:solidFill>
                <a:cs typeface="Helvetica" panose="020B0604020202020204" pitchFamily="34" charset="0"/>
              </a:rPr>
              <a:t>15:30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dirty="0">
              <a:solidFill>
                <a:srgbClr val="000000"/>
              </a:solidFill>
              <a:cs typeface="Helvetica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dirty="0" smtClean="0">
              <a:solidFill>
                <a:srgbClr val="000000"/>
              </a:solidFill>
              <a:cs typeface="Helvetica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dirty="0">
              <a:solidFill>
                <a:srgbClr val="000000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97" y="1340768"/>
            <a:ext cx="9144793" cy="4002542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835696" y="1690063"/>
            <a:ext cx="71287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alt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Ireneusz Tomeczek</a:t>
            </a:r>
          </a:p>
          <a:p>
            <a:pPr algn="ctr">
              <a:spcBef>
                <a:spcPct val="0"/>
              </a:spcBef>
            </a:pPr>
            <a:endParaRPr lang="pl-PL" altLang="pl-PL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l-PL" alt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altLang="pl-P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uwagę,</a:t>
            </a:r>
          </a:p>
          <a:p>
            <a:pPr algn="ctr">
              <a:spcBef>
                <a:spcPct val="0"/>
              </a:spcBef>
            </a:pPr>
            <a:r>
              <a:rPr lang="pl-PL" altLang="pl-P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zapraszamy do </a:t>
            </a:r>
            <a:r>
              <a:rPr lang="pl-PL" alt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kontaktu. </a:t>
            </a:r>
            <a:endParaRPr lang="pl-PL" altLang="pl-PL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pl-PL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l-PL" sz="2000" dirty="0" smtClean="0">
                <a:solidFill>
                  <a:schemeClr val="bg1"/>
                </a:solidFill>
              </a:rPr>
              <a:t>Projekt </a:t>
            </a:r>
            <a:r>
              <a:rPr lang="pl-PL" sz="2000" dirty="0">
                <a:solidFill>
                  <a:schemeClr val="bg1"/>
                </a:solidFill>
              </a:rPr>
              <a:t>współfinansowany z Funduszu Spójności Unii Europejskiej w ramach Programu Pomoc Techniczna </a:t>
            </a:r>
            <a:r>
              <a:rPr lang="pl-PL" sz="2000" dirty="0" smtClean="0">
                <a:solidFill>
                  <a:schemeClr val="bg1"/>
                </a:solidFill>
              </a:rPr>
              <a:t>2014-2020</a:t>
            </a:r>
            <a:r>
              <a:rPr lang="pl-PL" sz="2000" dirty="0"/>
              <a:t>	</a:t>
            </a:r>
          </a:p>
          <a:p>
            <a:pPr algn="ctr">
              <a:spcBef>
                <a:spcPct val="0"/>
              </a:spcBef>
            </a:pPr>
            <a:endParaRPr lang="pl-PL" alt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251520" y="1772816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>
              <a:buFont typeface="Arial" charset="0"/>
              <a:buNone/>
              <a:defRPr/>
            </a:pPr>
            <a:r>
              <a:rPr lang="pl-PL" altLang="pl-PL" sz="1600" b="1" dirty="0" smtClean="0">
                <a:solidFill>
                  <a:srgbClr val="3366CC"/>
                </a:solidFill>
                <a:ea typeface="MS PGothic" pitchFamily="34" charset="-128"/>
              </a:rPr>
              <a:t>Cel:</a:t>
            </a:r>
            <a:r>
              <a:rPr lang="pl-PL" sz="1600" dirty="0" smtClean="0"/>
              <a:t> Wzrost dostępu do wysokiej jakości edukacji przedszkolnej w województwie śląskim. </a:t>
            </a:r>
          </a:p>
          <a:p>
            <a:pPr algn="just">
              <a:buFont typeface="Arial" charset="0"/>
              <a:buNone/>
              <a:defRPr/>
            </a:pPr>
            <a:r>
              <a:rPr lang="pl-PL" sz="1600" dirty="0" smtClean="0"/>
              <a:t>	</a:t>
            </a:r>
            <a:endParaRPr lang="pl-PL" sz="800" dirty="0" smtClean="0"/>
          </a:p>
          <a:p>
            <a:pPr algn="just">
              <a:buFont typeface="Arial" charset="0"/>
              <a:buNone/>
              <a:defRPr/>
            </a:pPr>
            <a:r>
              <a:rPr lang="pl-PL" altLang="pl-PL" sz="1600" b="1" dirty="0" smtClean="0">
                <a:solidFill>
                  <a:srgbClr val="3366CC"/>
                </a:solidFill>
                <a:ea typeface="MS PGothic" pitchFamily="34" charset="-128"/>
              </a:rPr>
              <a:t>Typ projektu: </a:t>
            </a:r>
            <a:r>
              <a:rPr lang="pl-PL" sz="1600" dirty="0" smtClean="0"/>
              <a:t> Programy zapewniania dostępu do wysokiej jakości edukacji przedszkolnej oparte </a:t>
            </a:r>
            <a:br>
              <a:rPr lang="pl-PL" sz="1600" dirty="0" smtClean="0"/>
            </a:br>
            <a:r>
              <a:rPr lang="pl-PL" sz="1600" dirty="0" smtClean="0"/>
              <a:t>na subregionalnej analizie deficytów w zakresie dostępności miejsc wychowania przedszkolnego zawartej w strategii ZIT/RIT, zwiększające liczbę miejsc wychowania przedszkolnego oraz podnoszące jakość edukacji, obejmujące: </a:t>
            </a:r>
          </a:p>
          <a:p>
            <a:pPr algn="just">
              <a:buFont typeface="Arial" charset="0"/>
              <a:buNone/>
              <a:defRPr/>
            </a:pPr>
            <a:r>
              <a:rPr lang="pl-PL" altLang="pl-PL" sz="1600" b="1" dirty="0" smtClean="0">
                <a:solidFill>
                  <a:srgbClr val="3366CC"/>
                </a:solidFill>
                <a:ea typeface="MS PGothic" pitchFamily="34" charset="-128"/>
              </a:rPr>
              <a:t>a. </a:t>
            </a:r>
            <a:r>
              <a:rPr lang="pl-PL" sz="1600" dirty="0" smtClean="0"/>
              <a:t>utworzenie dodatkowych miejsc wychowania przedszkolnego, w liczbie odpowiadającej faktycznemu i prognozowanemu w perspektywie 3-letniej zapotrzebowaniu na usługi edukacji przedszkolnej na terenie danej gminy/miasta, na których są one tworzone w tym adaptacja oraz dostosowanie pomieszczeń do potrzeb dzieci z niepełnosprawnościami i/lub doposażenie danej placówki w pomoce dydaktyczne, 	</a:t>
            </a:r>
          </a:p>
          <a:p>
            <a:pPr algn="just">
              <a:buFont typeface="Arial" charset="0"/>
              <a:buNone/>
              <a:defRPr/>
            </a:pPr>
            <a:r>
              <a:rPr lang="pl-PL" altLang="pl-PL" sz="1600" b="1" dirty="0" smtClean="0">
                <a:solidFill>
                  <a:srgbClr val="3366CC"/>
                </a:solidFill>
                <a:ea typeface="MS PGothic" pitchFamily="34" charset="-128"/>
              </a:rPr>
              <a:t>b.</a:t>
            </a:r>
            <a:r>
              <a:rPr lang="pl-PL" sz="1600" dirty="0" smtClean="0"/>
              <a:t>     wydłużenie godzin pracy placówek wychowania przedszkolnego, </a:t>
            </a:r>
          </a:p>
          <a:p>
            <a:pPr>
              <a:buFont typeface="Arial" charset="0"/>
              <a:buNone/>
              <a:defRPr/>
            </a:pPr>
            <a:r>
              <a:rPr lang="pl-PL" sz="1450" dirty="0" smtClean="0"/>
              <a:t>	</a:t>
            </a:r>
          </a:p>
          <a:p>
            <a:pPr>
              <a:buFont typeface="Arial" charset="0"/>
              <a:buChar char="•"/>
              <a:defRPr/>
            </a:pPr>
            <a:endParaRPr lang="pl-PL" sz="1800" dirty="0" smtClean="0"/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71450" y="1484784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0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Plan prezentacji</a:t>
            </a:r>
            <a:endParaRPr lang="pl-PL" altLang="pl-PL" sz="20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0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251520" y="1988841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>
              <a:buFont typeface="+mj-lt"/>
              <a:buAutoNum type="arabicPeriod"/>
            </a:pPr>
            <a:r>
              <a:rPr lang="pl-PL" sz="2000" dirty="0"/>
              <a:t>beneficjenta niebędącego zamawiającym w rozumieniu </a:t>
            </a:r>
            <a:r>
              <a:rPr lang="pl-PL" sz="2000" dirty="0" err="1"/>
              <a:t>Pzp</a:t>
            </a:r>
            <a:r>
              <a:rPr lang="pl-PL" sz="2000" dirty="0"/>
              <a:t> w przypadku </a:t>
            </a:r>
            <a:r>
              <a:rPr lang="pl-PL" sz="2000" dirty="0" smtClean="0"/>
              <a:t>zamówień przekraczających </a:t>
            </a:r>
            <a:r>
              <a:rPr lang="pl-PL" sz="2000" dirty="0"/>
              <a:t>wartość 50 tys. PLN netto, tj. bez podatku od towarów i </a:t>
            </a:r>
            <a:r>
              <a:rPr lang="pl-PL" sz="2000" dirty="0" smtClean="0"/>
              <a:t>usług (VAT</a:t>
            </a:r>
            <a:r>
              <a:rPr lang="pl-PL" sz="2000" dirty="0"/>
              <a:t>),</a:t>
            </a:r>
          </a:p>
          <a:p>
            <a:pPr algn="just">
              <a:buFont typeface="+mj-lt"/>
              <a:buAutoNum type="arabicPeriod"/>
            </a:pPr>
            <a:r>
              <a:rPr lang="pl-PL" sz="2000" dirty="0" smtClean="0"/>
              <a:t>beneficjenta </a:t>
            </a:r>
            <a:r>
              <a:rPr lang="pl-PL" sz="2000" dirty="0"/>
              <a:t>będącego zamawiającym w rozumieniu </a:t>
            </a:r>
            <a:r>
              <a:rPr lang="pl-PL" sz="2000" dirty="0" err="1"/>
              <a:t>Pzp</a:t>
            </a:r>
            <a:r>
              <a:rPr lang="pl-PL" sz="2000" dirty="0"/>
              <a:t> w przypadku </a:t>
            </a:r>
            <a:r>
              <a:rPr lang="pl-PL" sz="2000" dirty="0" smtClean="0"/>
              <a:t>zamówień o </a:t>
            </a:r>
            <a:r>
              <a:rPr lang="pl-PL" sz="2000" dirty="0"/>
              <a:t>wartości równej lub niższej niż kwota określona w art. 4 pkt 8 </a:t>
            </a:r>
            <a:r>
              <a:rPr lang="pl-PL" sz="2000" dirty="0" err="1"/>
              <a:t>Pzp</a:t>
            </a:r>
            <a:r>
              <a:rPr lang="pl-PL" sz="2000" dirty="0"/>
              <a:t>, a </a:t>
            </a:r>
            <a:r>
              <a:rPr lang="pl-PL" sz="2000" dirty="0" smtClean="0"/>
              <a:t>jednocześnie przekraczającej </a:t>
            </a:r>
            <a:r>
              <a:rPr lang="pl-PL" sz="2000" dirty="0"/>
              <a:t>50 tys. PLN netto, tj. bez podatku od towarów i usług (VAT</a:t>
            </a:r>
            <a:r>
              <a:rPr lang="pl-PL" sz="2000" dirty="0" smtClean="0"/>
              <a:t>), lub </a:t>
            </a:r>
            <a:r>
              <a:rPr lang="pl-PL" sz="2000" dirty="0"/>
              <a:t>w przypadku zamówień sektorowych o wartości niższej niż kwota </a:t>
            </a:r>
            <a:r>
              <a:rPr lang="pl-PL" sz="2000" dirty="0" smtClean="0"/>
              <a:t>określona w </a:t>
            </a:r>
            <a:r>
              <a:rPr lang="pl-PL" sz="2000" dirty="0"/>
              <a:t>przepisach wydanych na podstawie art. 11 ust. 8 </a:t>
            </a:r>
            <a:r>
              <a:rPr lang="pl-PL" sz="2000" dirty="0" err="1"/>
              <a:t>Pzp</a:t>
            </a:r>
            <a:r>
              <a:rPr lang="pl-PL" sz="2000" dirty="0"/>
              <a:t>, a </a:t>
            </a:r>
            <a:r>
              <a:rPr lang="pl-PL" sz="2000" dirty="0" smtClean="0"/>
              <a:t>jednocześnie przekraczającej </a:t>
            </a:r>
            <a:r>
              <a:rPr lang="pl-PL" sz="2000" dirty="0"/>
              <a:t>50 tys. PLN netto, tj. bez podatku od towarów i usług (VAT).</a:t>
            </a:r>
            <a:r>
              <a:rPr lang="pl-PL" sz="1450" dirty="0" smtClean="0"/>
              <a:t>	</a:t>
            </a:r>
          </a:p>
          <a:p>
            <a:pPr>
              <a:buFont typeface="Arial" charset="0"/>
              <a:buChar char="•"/>
              <a:defRPr/>
            </a:pPr>
            <a:endParaRPr lang="pl-PL" sz="1800" dirty="0" smtClean="0"/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71450" y="1484784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Kogo obowiązuje?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9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227183" y="1340767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>
              <a:buFont typeface="+mj-lt"/>
              <a:buAutoNum type="arabicPeriod"/>
            </a:pPr>
            <a:r>
              <a:rPr lang="pl-PL" sz="2000" dirty="0"/>
              <a:t>w przypadku beneficjenta, który nie jest zamawiającym w rozumieniu </a:t>
            </a:r>
            <a:r>
              <a:rPr lang="pl-PL" sz="2000" dirty="0" err="1" smtClean="0"/>
              <a:t>Pzp</a:t>
            </a:r>
            <a:r>
              <a:rPr lang="pl-PL" sz="2000" dirty="0" smtClean="0"/>
              <a:t>, zamówienia </a:t>
            </a:r>
            <a:r>
              <a:rPr lang="pl-PL" sz="2000" dirty="0"/>
              <a:t>nie mogą być udzielane podmiotom powiązanym z nim </a:t>
            </a:r>
            <a:r>
              <a:rPr lang="pl-PL" sz="2000" dirty="0" smtClean="0"/>
              <a:t>osobowo lub </a:t>
            </a:r>
            <a:r>
              <a:rPr lang="pl-PL" sz="2000" dirty="0"/>
              <a:t>kapitałowo, z wyłączeniem zamówień sektorowych oraz zamówień </a:t>
            </a:r>
            <a:r>
              <a:rPr lang="pl-PL" sz="2000" dirty="0" smtClean="0"/>
              <a:t>określonych w </a:t>
            </a:r>
            <a:r>
              <a:rPr lang="pl-PL" sz="2000" dirty="0"/>
              <a:t>podrozdziale 6.5 pkt 8 lit. </a:t>
            </a:r>
            <a:r>
              <a:rPr lang="pl-PL" sz="2000" dirty="0" smtClean="0"/>
              <a:t>g (uzupełniające) lub h (powtórzone). </a:t>
            </a:r>
            <a:r>
              <a:rPr lang="pl-PL" sz="2000" dirty="0"/>
              <a:t>Zawarcie </a:t>
            </a:r>
            <a:r>
              <a:rPr lang="pl-PL" sz="2000" dirty="0" smtClean="0"/>
              <a:t>umowy z </a:t>
            </a:r>
            <a:r>
              <a:rPr lang="pl-PL" sz="2000" dirty="0"/>
              <a:t>podmiotem powiązanym kapitałowo lub osobowo w przypadkach </a:t>
            </a:r>
            <a:r>
              <a:rPr lang="pl-PL" sz="2000" dirty="0" smtClean="0"/>
              <a:t>określonych w </a:t>
            </a:r>
            <a:r>
              <a:rPr lang="pl-PL" sz="2000" dirty="0"/>
              <a:t>podrozdziale 6.5 pkt 8 lit. a - f </a:t>
            </a:r>
            <a:r>
              <a:rPr lang="pl-PL" sz="2000" dirty="0" smtClean="0"/>
              <a:t>(brak ofert, jeden wykonawca, pilna potrzeba, wyjątkowa sytuacja, badania i nauka) lub </a:t>
            </a:r>
            <a:r>
              <a:rPr lang="pl-PL" sz="2000" dirty="0"/>
              <a:t>i - l </a:t>
            </a:r>
            <a:r>
              <a:rPr lang="pl-PL" sz="2000" dirty="0" smtClean="0"/>
              <a:t>(korzystna oferta, giełda towarowa, placówka zagraniczna, wojsko) jest </a:t>
            </a:r>
            <a:r>
              <a:rPr lang="pl-PL" sz="2000" dirty="0"/>
              <a:t>dopuszczalne za zgodą </a:t>
            </a:r>
            <a:r>
              <a:rPr lang="pl-PL" sz="2000" dirty="0" smtClean="0"/>
              <a:t>właściwej instytucji </a:t>
            </a:r>
            <a:r>
              <a:rPr lang="pl-PL" sz="2000" dirty="0"/>
              <a:t>będącej stroną umowy o </a:t>
            </a:r>
            <a:r>
              <a:rPr lang="pl-PL" sz="2000" dirty="0" smtClean="0"/>
              <a:t>dofinansowanie</a:t>
            </a:r>
          </a:p>
          <a:p>
            <a:pPr algn="just">
              <a:buFont typeface="+mj-lt"/>
              <a:buAutoNum type="arabicPeriod"/>
            </a:pPr>
            <a:r>
              <a:rPr lang="pl-PL" sz="1800" dirty="0"/>
              <a:t>osoby wykonujące w imieniu zamawiającego czynności związane z procedurą </a:t>
            </a:r>
            <a:r>
              <a:rPr lang="pl-PL" sz="1800" dirty="0" smtClean="0"/>
              <a:t>wyboru wykonawcy</a:t>
            </a:r>
            <a:r>
              <a:rPr lang="pl-PL" sz="1800" dirty="0"/>
              <a:t>, w tym biorące udział w procesie oceny ofert, nie mogą być </a:t>
            </a:r>
            <a:r>
              <a:rPr lang="pl-PL" sz="1800" dirty="0" smtClean="0"/>
              <a:t>powiązane osobowo </a:t>
            </a:r>
            <a:r>
              <a:rPr lang="pl-PL" sz="1800" dirty="0"/>
              <a:t>lub kapitałowo z wykonawcami, którzy złożyli oferty. Powinny być to </a:t>
            </a:r>
            <a:r>
              <a:rPr lang="pl-PL" sz="1800" dirty="0" smtClean="0"/>
              <a:t>osoby bezstronne </a:t>
            </a:r>
            <a:r>
              <a:rPr lang="pl-PL" sz="1800" dirty="0"/>
              <a:t>i obiektywne</a:t>
            </a:r>
            <a:endParaRPr lang="pl-PL" sz="1800" dirty="0" smtClean="0"/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71450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Unikanie konfliktu interesów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3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71450" y="1700808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/>
              <a:t>uczestniczeniu </a:t>
            </a:r>
            <a:r>
              <a:rPr lang="pl-PL" sz="2000" dirty="0"/>
              <a:t>w spółce jako wspólnik spółki cywilnej lub spółki </a:t>
            </a:r>
            <a:r>
              <a:rPr lang="pl-PL" sz="2000" dirty="0" smtClean="0"/>
              <a:t>osobowej,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/>
              <a:t>posiadaniu </a:t>
            </a:r>
            <a:r>
              <a:rPr lang="pl-PL" sz="2000" dirty="0"/>
              <a:t>co najmniej 10% udziałów lub akcji, o ile niższy próg nie </a:t>
            </a:r>
            <a:r>
              <a:rPr lang="pl-PL" sz="2000" dirty="0" smtClean="0"/>
              <a:t>wynika z </a:t>
            </a:r>
            <a:r>
              <a:rPr lang="pl-PL" sz="2000" dirty="0"/>
              <a:t>przepisów prawa lub nie został określony przez IZ w wytycznych programowych,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/>
              <a:t>pełnieniu </a:t>
            </a:r>
            <a:r>
              <a:rPr lang="pl-PL" sz="2000" dirty="0"/>
              <a:t>funkcji członka organu nadzorczego lub zarządzającego, </a:t>
            </a:r>
            <a:r>
              <a:rPr lang="pl-PL" sz="2000" dirty="0" smtClean="0"/>
              <a:t>prokurenta, pełnomocnika</a:t>
            </a:r>
            <a:r>
              <a:rPr lang="pl-PL" sz="2000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/>
              <a:t>pozostawaniu </a:t>
            </a:r>
            <a:r>
              <a:rPr lang="pl-PL" sz="2000" dirty="0"/>
              <a:t>w związku małżeńskim, w stosunku pokrewieństwa lub </a:t>
            </a:r>
            <a:r>
              <a:rPr lang="pl-PL" sz="2000" dirty="0" smtClean="0"/>
              <a:t>powinowactwa w </a:t>
            </a:r>
            <a:r>
              <a:rPr lang="pl-PL" sz="2000" dirty="0"/>
              <a:t>linii prostej, pokrewieństwa drugiego stopnia lub powinowactwa drugiego </a:t>
            </a:r>
            <a:r>
              <a:rPr lang="pl-PL" sz="2000" dirty="0" smtClean="0"/>
              <a:t>stopnia w </a:t>
            </a:r>
            <a:r>
              <a:rPr lang="pl-PL" sz="2000" dirty="0"/>
              <a:t>linii bocznej lub w stosunku przysposobienia, opieki lub kurateli</a:t>
            </a:r>
            <a:r>
              <a:rPr lang="pl-PL" sz="2000" dirty="0" smtClean="0"/>
              <a:t>.</a:t>
            </a:r>
          </a:p>
          <a:p>
            <a:pPr marL="0" indent="0" algn="ctr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ZWROT ŚRODKÓW!</a:t>
            </a:r>
            <a:endParaRPr lang="pl-PL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pl-PL" dirty="0" smtClean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71450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Powiązania osobowe i kapitałowe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9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71450" y="1700808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l-PL" sz="2400" dirty="0" smtClean="0"/>
              <a:t>Stosowanie </a:t>
            </a:r>
            <a:r>
              <a:rPr lang="pl-PL" sz="2400" dirty="0" err="1" smtClean="0"/>
              <a:t>Pzp</a:t>
            </a:r>
            <a:r>
              <a:rPr lang="pl-PL" sz="2400" dirty="0" smtClean="0"/>
              <a:t> spełnia zasadę konkurencyjności,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2400" dirty="0" smtClean="0"/>
              <a:t>Należy stosować słownik CPV,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2400" dirty="0" smtClean="0"/>
              <a:t>Odpowiednio sformułowane warunki zamówienia, nie przewyższające wymagań wystarczających do należytego wykonania zamówienia.</a:t>
            </a:r>
            <a:endParaRPr lang="pl-PL" sz="2400" dirty="0" smtClean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71450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Podstawowe zasady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9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03473" y="1367687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odnosi </a:t>
            </a:r>
            <a:r>
              <a:rPr lang="pl-PL" sz="2000" dirty="0"/>
              <a:t>się do danego przedmiotu zamówienia,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Sformułowane jednoznacznie i </a:t>
            </a:r>
            <a:r>
              <a:rPr lang="pl-PL" sz="2000" dirty="0"/>
              <a:t>precyzyjnie</a:t>
            </a:r>
            <a:r>
              <a:rPr lang="pl-PL" sz="2000" dirty="0" smtClean="0"/>
              <a:t>, jednoznaczna interpretacja,</a:t>
            </a:r>
            <a:endParaRPr lang="pl-PL" sz="2000" dirty="0"/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wagi </a:t>
            </a:r>
            <a:r>
              <a:rPr lang="pl-PL" sz="2000" dirty="0"/>
              <a:t>(znaczenie) </a:t>
            </a:r>
            <a:r>
              <a:rPr lang="pl-PL" sz="2000" dirty="0" smtClean="0"/>
              <a:t>kryteriów określone </a:t>
            </a:r>
            <a:r>
              <a:rPr lang="pl-PL" sz="2000" dirty="0"/>
              <a:t>w </a:t>
            </a:r>
            <a:r>
              <a:rPr lang="pl-PL" sz="2000" dirty="0" smtClean="0"/>
              <a:t>sposób umożliwiający </a:t>
            </a:r>
            <a:r>
              <a:rPr lang="pl-PL" sz="2000" dirty="0"/>
              <a:t>wybór najkorzystniejszej oferty,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kryteria </a:t>
            </a:r>
            <a:r>
              <a:rPr lang="pl-PL" sz="2000" dirty="0"/>
              <a:t>oceny ofert nie mogą dotyczyć właściwości wykonawcy, a w </a:t>
            </a:r>
            <a:r>
              <a:rPr lang="pl-PL" sz="2000" dirty="0" smtClean="0"/>
              <a:t>szczególności jego </a:t>
            </a:r>
            <a:r>
              <a:rPr lang="pl-PL" sz="2000" dirty="0"/>
              <a:t>wiarygodności ekonomicznej, technicznej lub finansowej. </a:t>
            </a:r>
            <a:r>
              <a:rPr lang="pl-PL" sz="2000" dirty="0" smtClean="0"/>
              <a:t>W </a:t>
            </a:r>
            <a:r>
              <a:rPr lang="pl-PL" sz="2000" dirty="0"/>
              <a:t>uzasadnionych przypadkach IZ, w wytycznych programowych, może określić </a:t>
            </a:r>
            <a:r>
              <a:rPr lang="pl-PL" sz="2000" dirty="0" smtClean="0"/>
              <a:t>inne rodzaje </a:t>
            </a:r>
            <a:r>
              <a:rPr lang="pl-PL" sz="2000" dirty="0"/>
              <a:t>zamówień, w odniesieniu do których możliwe jest stosowanie </a:t>
            </a:r>
            <a:r>
              <a:rPr lang="pl-PL" sz="2000" dirty="0" smtClean="0"/>
              <a:t>kryteriów odnoszących </a:t>
            </a:r>
            <a:r>
              <a:rPr lang="pl-PL" sz="2000" dirty="0"/>
              <a:t>się do właściwości wykonawcy,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kryteria określać </a:t>
            </a:r>
            <a:r>
              <a:rPr lang="pl-PL" sz="2000" dirty="0"/>
              <a:t>poza wymaganiami dotyczącymi </a:t>
            </a:r>
            <a:r>
              <a:rPr lang="pl-PL" sz="2000" dirty="0" smtClean="0"/>
              <a:t>ceny również </a:t>
            </a:r>
            <a:r>
              <a:rPr lang="pl-PL" sz="2000" dirty="0"/>
              <a:t>inne </a:t>
            </a:r>
            <a:r>
              <a:rPr lang="pl-PL" sz="2000" dirty="0" smtClean="0"/>
              <a:t>wymagania, np</a:t>
            </a:r>
            <a:r>
              <a:rPr lang="pl-PL" sz="2000" dirty="0"/>
              <a:t>. jakość, funkcjonalność, parametry techniczne, aspekty środowiskowe, </a:t>
            </a:r>
            <a:r>
              <a:rPr lang="pl-PL" sz="2000" dirty="0" smtClean="0"/>
              <a:t>społeczne, innowacyjne</a:t>
            </a:r>
            <a:r>
              <a:rPr lang="pl-PL" sz="2000" dirty="0"/>
              <a:t>, serwis, termin wykonania zamówienia oraz koszty eksploatacji.</a:t>
            </a:r>
            <a:endParaRPr lang="pl-PL" sz="2000" dirty="0" smtClean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Kryteria oceny ofert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9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03473" y="1367687"/>
            <a:ext cx="8568952" cy="3456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/>
            <a:r>
              <a:rPr lang="pl-PL" sz="2000" dirty="0" smtClean="0"/>
              <a:t>Opis przedmiotu zamówienia,</a:t>
            </a:r>
            <a:endParaRPr lang="pl-PL" sz="2000" dirty="0"/>
          </a:p>
          <a:p>
            <a:pPr algn="just"/>
            <a:r>
              <a:rPr lang="pl-PL" sz="2000" dirty="0" smtClean="0"/>
              <a:t>Warunki </a:t>
            </a:r>
            <a:r>
              <a:rPr lang="pl-PL" sz="2000" dirty="0"/>
              <a:t>udziału w postępowaniu oraz opis sposobu dokonywania </a:t>
            </a:r>
            <a:r>
              <a:rPr lang="pl-PL" sz="2000" dirty="0" smtClean="0"/>
              <a:t>oceny ich </a:t>
            </a:r>
            <a:r>
              <a:rPr lang="pl-PL" sz="2000" dirty="0"/>
              <a:t>spełniania, przy czym stawianie warunków udziału nie jest obowiązkowe</a:t>
            </a:r>
            <a:r>
              <a:rPr lang="pl-PL" sz="2000" dirty="0" smtClean="0"/>
              <a:t>,</a:t>
            </a:r>
          </a:p>
          <a:p>
            <a:pPr algn="just"/>
            <a:r>
              <a:rPr lang="pl-PL" sz="2000" dirty="0"/>
              <a:t>K</a:t>
            </a:r>
            <a:r>
              <a:rPr lang="pl-PL" sz="2000" dirty="0" smtClean="0"/>
              <a:t>ryteria </a:t>
            </a:r>
            <a:r>
              <a:rPr lang="pl-PL" sz="2000" dirty="0"/>
              <a:t>oceny </a:t>
            </a:r>
            <a:r>
              <a:rPr lang="pl-PL" sz="2000" dirty="0" smtClean="0"/>
              <a:t>oferty,</a:t>
            </a:r>
          </a:p>
          <a:p>
            <a:pPr algn="just"/>
            <a:r>
              <a:rPr lang="pl-PL" sz="2000" dirty="0" smtClean="0"/>
              <a:t>Informację </a:t>
            </a:r>
            <a:r>
              <a:rPr lang="pl-PL" sz="2000" dirty="0"/>
              <a:t>o wagach punktowych lub procentowych </a:t>
            </a:r>
            <a:r>
              <a:rPr lang="pl-PL" sz="2000" dirty="0" smtClean="0"/>
              <a:t>przypisanych do </a:t>
            </a:r>
            <a:r>
              <a:rPr lang="pl-PL" sz="2000" dirty="0"/>
              <a:t>poszczególnych kryteriów oceny </a:t>
            </a:r>
            <a:r>
              <a:rPr lang="pl-PL" sz="2000" dirty="0" smtClean="0"/>
              <a:t>oferty</a:t>
            </a:r>
          </a:p>
          <a:p>
            <a:pPr algn="just"/>
            <a:r>
              <a:rPr lang="pl-PL" sz="2000" dirty="0" smtClean="0"/>
              <a:t>Opis </a:t>
            </a:r>
            <a:r>
              <a:rPr lang="pl-PL" sz="2000" dirty="0"/>
              <a:t>sposobu przyznawania punktacji za spełnienie danego kryterium </a:t>
            </a:r>
            <a:r>
              <a:rPr lang="pl-PL" sz="2000" dirty="0" smtClean="0"/>
              <a:t>oceny oferty</a:t>
            </a:r>
          </a:p>
          <a:p>
            <a:pPr algn="just"/>
            <a:r>
              <a:rPr lang="pl-PL" sz="2000" dirty="0" smtClean="0"/>
              <a:t>Termin </a:t>
            </a:r>
            <a:r>
              <a:rPr lang="pl-PL" sz="2000" dirty="0"/>
              <a:t>składania ofert, </a:t>
            </a:r>
            <a:r>
              <a:rPr lang="pl-PL" sz="2000" dirty="0" smtClean="0"/>
              <a:t>(dostawy </a:t>
            </a:r>
            <a:r>
              <a:rPr lang="pl-PL" sz="2000" dirty="0"/>
              <a:t>i </a:t>
            </a:r>
            <a:r>
              <a:rPr lang="pl-PL" sz="2000" dirty="0" smtClean="0"/>
              <a:t>usługi minimum </a:t>
            </a:r>
            <a:r>
              <a:rPr lang="pl-PL" sz="2000" dirty="0"/>
              <a:t>7 </a:t>
            </a:r>
            <a:r>
              <a:rPr lang="pl-PL" sz="2000" dirty="0" smtClean="0"/>
              <a:t>dni, roboty budowlane minimum </a:t>
            </a:r>
            <a:r>
              <a:rPr lang="pl-PL" sz="2000" dirty="0"/>
              <a:t>14 </a:t>
            </a:r>
            <a:r>
              <a:rPr lang="pl-PL" sz="2000" dirty="0" smtClean="0"/>
              <a:t>dni, zamówienia o </a:t>
            </a:r>
            <a:r>
              <a:rPr lang="pl-PL" sz="2000" dirty="0"/>
              <a:t>wartości szacunkowej równej lub przekraczającej 5 225 000 euro </a:t>
            </a:r>
            <a:r>
              <a:rPr lang="pl-PL" sz="2000" dirty="0" smtClean="0"/>
              <a:t>– roboty </a:t>
            </a:r>
            <a:r>
              <a:rPr lang="pl-PL" sz="2000" dirty="0"/>
              <a:t>budowlane, 209 000 </a:t>
            </a:r>
            <a:r>
              <a:rPr lang="pl-PL" sz="2000" dirty="0" smtClean="0"/>
              <a:t>euro – dostawy </a:t>
            </a:r>
            <a:r>
              <a:rPr lang="pl-PL" sz="2000" dirty="0"/>
              <a:t>i </a:t>
            </a:r>
            <a:r>
              <a:rPr lang="pl-PL" sz="2000" dirty="0" smtClean="0"/>
              <a:t>usługi</a:t>
            </a:r>
            <a:r>
              <a:rPr lang="pl-PL" sz="2000" dirty="0"/>
              <a:t> </a:t>
            </a:r>
            <a:r>
              <a:rPr lang="pl-PL" sz="2000" dirty="0" smtClean="0"/>
              <a:t>minimum 30 dni),</a:t>
            </a:r>
            <a:endParaRPr lang="pl-PL" sz="2000" dirty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Prawidłowe upublicznienie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9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2727" y="5733256"/>
            <a:ext cx="5718544" cy="774259"/>
          </a:xfrm>
          <a:prstGeom prst="rect">
            <a:avLst/>
          </a:prstGeom>
        </p:spPr>
      </p:pic>
      <p:sp>
        <p:nvSpPr>
          <p:cNvPr id="4" name="Symbol zastępczy zawartości 5"/>
          <p:cNvSpPr txBox="1">
            <a:spLocks/>
          </p:cNvSpPr>
          <p:nvPr/>
        </p:nvSpPr>
        <p:spPr>
          <a:xfrm>
            <a:off x="103473" y="1484784"/>
            <a:ext cx="8568952" cy="36454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endParaRPr lang="pl-PL" altLang="pl-PL" sz="1600" b="1" dirty="0" smtClean="0">
              <a:solidFill>
                <a:srgbClr val="3366CC"/>
              </a:solidFill>
              <a:ea typeface="MS PGothic" pitchFamily="34" charset="-128"/>
            </a:endParaRPr>
          </a:p>
          <a:p>
            <a:pPr algn="just"/>
            <a:r>
              <a:rPr lang="pl-PL" sz="2000" dirty="0" smtClean="0"/>
              <a:t>Termin </a:t>
            </a:r>
            <a:r>
              <a:rPr lang="pl-PL" sz="2000" dirty="0"/>
              <a:t>realizacji umowy,</a:t>
            </a:r>
            <a:endParaRPr lang="pl-PL" sz="2000" dirty="0"/>
          </a:p>
          <a:p>
            <a:pPr algn="just"/>
            <a:r>
              <a:rPr lang="pl-PL" sz="2000" dirty="0" smtClean="0"/>
              <a:t>Informację </a:t>
            </a:r>
            <a:r>
              <a:rPr lang="pl-PL" sz="2000" dirty="0"/>
              <a:t>na temat zakazu powiązań osobowych lub </a:t>
            </a:r>
            <a:r>
              <a:rPr lang="pl-PL" sz="2000" dirty="0" smtClean="0"/>
              <a:t>kapitałowych,</a:t>
            </a:r>
          </a:p>
          <a:p>
            <a:pPr algn="just"/>
            <a:r>
              <a:rPr lang="pl-PL" sz="2000" dirty="0" smtClean="0"/>
              <a:t>Określenie </a:t>
            </a:r>
            <a:r>
              <a:rPr lang="pl-PL" sz="2000" dirty="0"/>
              <a:t>warunków istotnych zmian umowy zawartej w </a:t>
            </a:r>
            <a:r>
              <a:rPr lang="pl-PL" sz="2000" dirty="0" smtClean="0"/>
              <a:t>wyniku przeprowadzonego </a:t>
            </a:r>
            <a:r>
              <a:rPr lang="pl-PL" sz="2000" dirty="0"/>
              <a:t>postępowania o udzielenie zamówienia, o ile przewiduje </a:t>
            </a:r>
            <a:r>
              <a:rPr lang="pl-PL" sz="2000" dirty="0" smtClean="0"/>
              <a:t>się możliwość </a:t>
            </a:r>
            <a:r>
              <a:rPr lang="pl-PL" sz="2000" dirty="0"/>
              <a:t>zmiany takiej umowy,</a:t>
            </a:r>
          </a:p>
          <a:p>
            <a:pPr algn="just"/>
            <a:r>
              <a:rPr lang="pl-PL" sz="2000" dirty="0" smtClean="0"/>
              <a:t>Informację </a:t>
            </a:r>
            <a:r>
              <a:rPr lang="pl-PL" sz="2000" dirty="0"/>
              <a:t>o możliwości składania ofert częściowych, o ile zamawiający </a:t>
            </a:r>
            <a:r>
              <a:rPr lang="pl-PL" sz="2000" dirty="0" smtClean="0"/>
              <a:t>taką możliwość </a:t>
            </a:r>
            <a:r>
              <a:rPr lang="pl-PL" sz="2000" dirty="0"/>
              <a:t>przewiduje,</a:t>
            </a:r>
          </a:p>
          <a:p>
            <a:pPr algn="just"/>
            <a:r>
              <a:rPr lang="pl-PL" sz="2000" dirty="0"/>
              <a:t>I</a:t>
            </a:r>
            <a:r>
              <a:rPr lang="pl-PL" sz="2000" dirty="0" smtClean="0"/>
              <a:t>nformację </a:t>
            </a:r>
            <a:r>
              <a:rPr lang="pl-PL" sz="2000" dirty="0"/>
              <a:t>o planowanych zamówieniach, o których mowa w pkt 8 lit. </a:t>
            </a:r>
            <a:r>
              <a:rPr lang="pl-PL" sz="2000" dirty="0" smtClean="0"/>
              <a:t>h (zamówienie uzupełniające) podrozdziału </a:t>
            </a:r>
            <a:r>
              <a:rPr lang="pl-PL" sz="2000" dirty="0"/>
              <a:t>6.5, ich zakres oraz warunki, na jakich zostaną </a:t>
            </a:r>
            <a:r>
              <a:rPr lang="pl-PL" sz="2000" dirty="0" smtClean="0"/>
              <a:t>udzielone, o </a:t>
            </a:r>
            <a:r>
              <a:rPr lang="pl-PL" sz="2000" dirty="0"/>
              <a:t>ile zamawiający przewiduje udzielenie tego typu </a:t>
            </a:r>
            <a:r>
              <a:rPr lang="pl-PL" sz="2000" dirty="0" smtClean="0"/>
              <a:t>zamówień.</a:t>
            </a:r>
            <a:endParaRPr lang="pl-PL" sz="2000" dirty="0"/>
          </a:p>
        </p:txBody>
      </p:sp>
      <p:sp>
        <p:nvSpPr>
          <p:cNvPr id="5" name="Tytuł 4"/>
          <p:cNvSpPr txBox="1">
            <a:spLocks/>
          </p:cNvSpPr>
          <p:nvPr/>
        </p:nvSpPr>
        <p:spPr>
          <a:xfrm rot="10800000" flipV="1">
            <a:off x="131346" y="1340768"/>
            <a:ext cx="8432998" cy="5040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l-PL" altLang="pl-PL" sz="2400" b="1" dirty="0" smtClean="0">
                <a:solidFill>
                  <a:srgbClr val="3366CC"/>
                </a:solidFill>
                <a:latin typeface="+mn-lt"/>
                <a:ea typeface="MS PGothic" pitchFamily="34" charset="-128"/>
                <a:cs typeface="+mn-cs"/>
              </a:rPr>
              <a:t>Prawidłowe upublicznienie</a:t>
            </a:r>
            <a:endParaRPr lang="pl-PL" altLang="pl-PL" sz="2400" b="1" dirty="0" smtClean="0">
              <a:solidFill>
                <a:srgbClr val="3366CC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3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1245</Words>
  <Application>Microsoft Office PowerPoint</Application>
  <PresentationFormat>Pokaz na ekranie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czyzw</dc:creator>
  <cp:lastModifiedBy>Ireneusz Tomeczek</cp:lastModifiedBy>
  <cp:revision>61</cp:revision>
  <dcterms:created xsi:type="dcterms:W3CDTF">2016-01-13T13:52:12Z</dcterms:created>
  <dcterms:modified xsi:type="dcterms:W3CDTF">2016-11-18T10:53:55Z</dcterms:modified>
</cp:coreProperties>
</file>